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72" r:id="rId3"/>
    <p:sldId id="277" r:id="rId4"/>
    <p:sldId id="274" r:id="rId5"/>
    <p:sldId id="257" r:id="rId6"/>
    <p:sldId id="282" r:id="rId7"/>
    <p:sldId id="269" r:id="rId8"/>
    <p:sldId id="283" r:id="rId9"/>
    <p:sldId id="286" r:id="rId10"/>
    <p:sldId id="280" r:id="rId11"/>
    <p:sldId id="258" r:id="rId12"/>
    <p:sldId id="259" r:id="rId13"/>
    <p:sldId id="270" r:id="rId14"/>
    <p:sldId id="268" r:id="rId15"/>
    <p:sldId id="279" r:id="rId16"/>
    <p:sldId id="261" r:id="rId17"/>
    <p:sldId id="263" r:id="rId18"/>
    <p:sldId id="278" r:id="rId19"/>
    <p:sldId id="271" r:id="rId20"/>
    <p:sldId id="273" r:id="rId21"/>
    <p:sldId id="285" r:id="rId22"/>
    <p:sldId id="266" r:id="rId23"/>
    <p:sldId id="284" r:id="rId24"/>
    <p:sldId id="265" r:id="rId25"/>
    <p:sldId id="267" r:id="rId26"/>
    <p:sldId id="276" r:id="rId27"/>
    <p:sldId id="287" r:id="rId28"/>
    <p:sldId id="288" r:id="rId29"/>
    <p:sldId id="289"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E2722E-2FF5-6744-8411-5869C21137B6}" v="1" dt="2020-10-14T15:15:07.1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19"/>
    <p:restoredTop sz="87075"/>
  </p:normalViewPr>
  <p:slideViewPr>
    <p:cSldViewPr>
      <p:cViewPr varScale="1">
        <p:scale>
          <a:sx n="105" d="100"/>
          <a:sy n="105" d="100"/>
        </p:scale>
        <p:origin x="1736"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38"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40"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文婷 柴" userId="cc3e45de-2f49-4c89-aeff-00e7b5b5da7e" providerId="ADAL" clId="{BEE2722E-2FF5-6744-8411-5869C21137B6}"/>
    <pc:docChg chg="modSld">
      <pc:chgData name="文婷 柴" userId="cc3e45de-2f49-4c89-aeff-00e7b5b5da7e" providerId="ADAL" clId="{BEE2722E-2FF5-6744-8411-5869C21137B6}" dt="2020-10-14T15:15:11.810" v="3" actId="1076"/>
      <pc:docMkLst>
        <pc:docMk/>
      </pc:docMkLst>
      <pc:sldChg chg="modSp mod">
        <pc:chgData name="文婷 柴" userId="cc3e45de-2f49-4c89-aeff-00e7b5b5da7e" providerId="ADAL" clId="{BEE2722E-2FF5-6744-8411-5869C21137B6}" dt="2020-10-14T15:15:11.810" v="3" actId="1076"/>
        <pc:sldMkLst>
          <pc:docMk/>
          <pc:sldMk cId="0" sldId="256"/>
        </pc:sldMkLst>
        <pc:spChg chg="mod">
          <ac:chgData name="文婷 柴" userId="cc3e45de-2f49-4c89-aeff-00e7b5b5da7e" providerId="ADAL" clId="{BEE2722E-2FF5-6744-8411-5869C21137B6}" dt="2020-10-14T15:15:11.810" v="3" actId="1076"/>
          <ac:spMkLst>
            <pc:docMk/>
            <pc:sldMk cId="0" sldId="256"/>
            <ac:spMk id="4" creationId="{43033529-4B9C-134E-B653-BDC200DB984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B327AC-3836-F643-9612-D84640377B8A}" type="datetimeFigureOut">
              <a:rPr kumimoji="1" lang="zh-CN" altLang="en-US" smtClean="0"/>
              <a:t>2020/10/14</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F171C0-DC17-0649-81CD-16F815FE4C83}" type="slidenum">
              <a:rPr kumimoji="1" lang="zh-CN" altLang="en-US" smtClean="0"/>
              <a:t>‹#›</a:t>
            </a:fld>
            <a:endParaRPr kumimoji="1" lang="zh-CN" altLang="en-US"/>
          </a:p>
        </p:txBody>
      </p:sp>
    </p:spTree>
    <p:extLst>
      <p:ext uri="{BB962C8B-B14F-4D97-AF65-F5344CB8AC3E}">
        <p14:creationId xmlns:p14="http://schemas.microsoft.com/office/powerpoint/2010/main" val="3825311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By</a:t>
            </a:r>
            <a:r>
              <a:rPr kumimoji="1" lang="zh-CN" altLang="en-US" dirty="0"/>
              <a:t> </a:t>
            </a:r>
            <a:r>
              <a:rPr kumimoji="1" lang="en-US" altLang="zh-CN" dirty="0"/>
              <a:t>Darwin:</a:t>
            </a:r>
            <a:r>
              <a:rPr kumimoji="1" lang="zh-CN" altLang="en-US" dirty="0"/>
              <a:t> </a:t>
            </a:r>
            <a:r>
              <a:rPr kumimoji="1" lang="en-US" altLang="zh-CN" dirty="0"/>
              <a:t>A</a:t>
            </a:r>
            <a:r>
              <a:rPr kumimoji="1" lang="zh-CN" altLang="en-US" dirty="0"/>
              <a:t> </a:t>
            </a:r>
            <a:r>
              <a:rPr kumimoji="1" lang="en-US" altLang="zh-CN" dirty="0"/>
              <a:t>growth</a:t>
            </a:r>
            <a:r>
              <a:rPr kumimoji="1" lang="zh-CN" altLang="en-US" dirty="0"/>
              <a:t> </a:t>
            </a:r>
            <a:r>
              <a:rPr kumimoji="1" lang="en-US" altLang="zh-CN" dirty="0"/>
              <a:t>stimulus</a:t>
            </a:r>
            <a:r>
              <a:rPr kumimoji="1" lang="zh-CN" altLang="en-US" dirty="0"/>
              <a:t> </a:t>
            </a:r>
            <a:r>
              <a:rPr kumimoji="1" lang="en-US" altLang="zh-CN" dirty="0"/>
              <a:t>is</a:t>
            </a:r>
            <a:r>
              <a:rPr kumimoji="1" lang="zh-CN" altLang="en-US" dirty="0"/>
              <a:t> </a:t>
            </a:r>
            <a:r>
              <a:rPr kumimoji="1" lang="en-US" altLang="zh-CN" dirty="0"/>
              <a:t>produced</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tip</a:t>
            </a:r>
            <a:r>
              <a:rPr kumimoji="1" lang="zh-CN" altLang="en-US" dirty="0"/>
              <a:t> </a:t>
            </a:r>
            <a:r>
              <a:rPr kumimoji="1" lang="en-US" altLang="zh-CN" dirty="0"/>
              <a:t>and</a:t>
            </a:r>
            <a:r>
              <a:rPr kumimoji="1" lang="zh-CN" altLang="en-US" dirty="0"/>
              <a:t> </a:t>
            </a:r>
            <a:r>
              <a:rPr kumimoji="1" lang="en-US" altLang="zh-CN" dirty="0"/>
              <a:t>transmitted</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growth</a:t>
            </a:r>
            <a:r>
              <a:rPr kumimoji="1" lang="zh-CN" altLang="en-US" dirty="0"/>
              <a:t> </a:t>
            </a:r>
            <a:r>
              <a:rPr kumimoji="1" lang="en-US" altLang="zh-CN" dirty="0"/>
              <a:t>zone.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B0F171C0-DC17-0649-81CD-16F815FE4C83}" type="slidenum">
              <a:rPr kumimoji="1" lang="zh-CN" altLang="en-US" smtClean="0"/>
              <a:t>6</a:t>
            </a:fld>
            <a:endParaRPr kumimoji="1" lang="zh-CN" altLang="en-US"/>
          </a:p>
        </p:txBody>
      </p:sp>
    </p:spTree>
    <p:extLst>
      <p:ext uri="{BB962C8B-B14F-4D97-AF65-F5344CB8AC3E}">
        <p14:creationId xmlns:p14="http://schemas.microsoft.com/office/powerpoint/2010/main" val="1303172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Paal (1918) demonstrated that replacement of the coleoptile tip on the cut end of the shoot, unevenly would cause curvature towards the other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side even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though there is no light (experiment being conducted in darkness) this indicates the presence of a diffusible substance at the tip.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Went (1928) also compared the quantity of the auxin in the illuminated and the non illuminated regions in the </a:t>
            </a:r>
            <a:r>
              <a:rPr lang="en-US" altLang="zh-CN" sz="1200" b="0" i="0" u="none" strike="noStrike" kern="1200" dirty="0" err="1">
                <a:solidFill>
                  <a:schemeClr val="tx1"/>
                </a:solidFill>
                <a:effectLst/>
                <a:latin typeface="+mn-lt"/>
                <a:ea typeface="+mn-ea"/>
                <a:cs typeface="+mn-cs"/>
              </a:rPr>
              <a:t>Avena</a:t>
            </a:r>
            <a:r>
              <a:rPr lang="en-US" altLang="zh-CN" sz="1200" b="0" i="0" u="none" strike="noStrike" kern="1200" dirty="0">
                <a:solidFill>
                  <a:schemeClr val="tx1"/>
                </a:solidFill>
                <a:effectLst/>
                <a:latin typeface="+mn-lt"/>
                <a:ea typeface="+mn-ea"/>
                <a:cs typeface="+mn-cs"/>
              </a:rPr>
              <a:t> coleoptile tip and found out that the shaded area has more (57%) auxin content than the illuminated area (28%). Auxins always move towards the base from the tip even if the orientation of the plant is reversed.</a:t>
            </a:r>
            <a:endParaRPr kumimoji="1" lang="zh-CN" altLang="en-US" dirty="0"/>
          </a:p>
        </p:txBody>
      </p:sp>
      <p:sp>
        <p:nvSpPr>
          <p:cNvPr id="4" name="灯片编号占位符 3"/>
          <p:cNvSpPr>
            <a:spLocks noGrp="1"/>
          </p:cNvSpPr>
          <p:nvPr>
            <p:ph type="sldNum" sz="quarter" idx="5"/>
          </p:nvPr>
        </p:nvSpPr>
        <p:spPr/>
        <p:txBody>
          <a:bodyPr/>
          <a:lstStyle/>
          <a:p>
            <a:fld id="{B0F171C0-DC17-0649-81CD-16F815FE4C83}" type="slidenum">
              <a:rPr kumimoji="1" lang="zh-CN" altLang="en-US" smtClean="0"/>
              <a:t>9</a:t>
            </a:fld>
            <a:endParaRPr kumimoji="1" lang="zh-CN" altLang="en-US"/>
          </a:p>
        </p:txBody>
      </p:sp>
    </p:spTree>
    <p:extLst>
      <p:ext uri="{BB962C8B-B14F-4D97-AF65-F5344CB8AC3E}">
        <p14:creationId xmlns:p14="http://schemas.microsoft.com/office/powerpoint/2010/main" val="1081749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Went also discovered that it is the unequal distribution of auxin that causes the bending in phototropism. When a coleoptile tip that has previously been illuminated from one side is placed on two separated agar blocks, the block on the side that had been shaded accumulates almost twice as much auxin as the block on the previously lighted side. Hence the more rapid cell elongation on the shady side of the plant.</a:t>
            </a:r>
            <a:endParaRPr kumimoji="1" lang="zh-CN" altLang="en-US" dirty="0"/>
          </a:p>
        </p:txBody>
      </p:sp>
      <p:sp>
        <p:nvSpPr>
          <p:cNvPr id="4" name="灯片编号占位符 3"/>
          <p:cNvSpPr>
            <a:spLocks noGrp="1"/>
          </p:cNvSpPr>
          <p:nvPr>
            <p:ph type="sldNum" sz="quarter" idx="5"/>
          </p:nvPr>
        </p:nvSpPr>
        <p:spPr/>
        <p:txBody>
          <a:bodyPr/>
          <a:lstStyle/>
          <a:p>
            <a:fld id="{B0F171C0-DC17-0649-81CD-16F815FE4C83}" type="slidenum">
              <a:rPr kumimoji="1" lang="zh-CN" altLang="en-US" smtClean="0"/>
              <a:t>10</a:t>
            </a:fld>
            <a:endParaRPr kumimoji="1" lang="zh-CN" altLang="en-US"/>
          </a:p>
        </p:txBody>
      </p:sp>
    </p:spTree>
    <p:extLst>
      <p:ext uri="{BB962C8B-B14F-4D97-AF65-F5344CB8AC3E}">
        <p14:creationId xmlns:p14="http://schemas.microsoft.com/office/powerpoint/2010/main" val="418928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Auxin, any of a group of plant hormones that regulate growth, particularly by stimulating cell elongation in stems. Auxins also play a role in cell division and differentiation, in fruit</a:t>
            </a:r>
            <a:r>
              <a:rPr kumimoji="1" lang="zh-CN" altLang="en-US" dirty="0"/>
              <a:t> </a:t>
            </a:r>
            <a:r>
              <a:rPr kumimoji="1" lang="en-US" altLang="zh-CN" dirty="0"/>
              <a:t>development, in the formation of roots from cuttings, in the inhibition of lateral branching (apical dominance), and in leaf fall (abscission).</a:t>
            </a:r>
            <a:endParaRPr kumimoji="1" lang="zh-CN" altLang="en-US" dirty="0"/>
          </a:p>
        </p:txBody>
      </p:sp>
      <p:sp>
        <p:nvSpPr>
          <p:cNvPr id="4" name="灯片编号占位符 3"/>
          <p:cNvSpPr>
            <a:spLocks noGrp="1"/>
          </p:cNvSpPr>
          <p:nvPr>
            <p:ph type="sldNum" sz="quarter" idx="5"/>
          </p:nvPr>
        </p:nvSpPr>
        <p:spPr/>
        <p:txBody>
          <a:bodyPr/>
          <a:lstStyle/>
          <a:p>
            <a:fld id="{B0F171C0-DC17-0649-81CD-16F815FE4C83}" type="slidenum">
              <a:rPr kumimoji="1" lang="zh-CN" altLang="en-US" smtClean="0"/>
              <a:t>19</a:t>
            </a:fld>
            <a:endParaRPr kumimoji="1" lang="zh-CN" altLang="en-US"/>
          </a:p>
        </p:txBody>
      </p:sp>
    </p:spTree>
    <p:extLst>
      <p:ext uri="{BB962C8B-B14F-4D97-AF65-F5344CB8AC3E}">
        <p14:creationId xmlns:p14="http://schemas.microsoft.com/office/powerpoint/2010/main" val="3987074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Glyphosate is a systemic (translocated) herbicide that moves from the treated foliage to other plant parts, including the roots. In this way, glyphosate kills annual and perennial weeds.</a:t>
            </a:r>
            <a:endParaRPr kumimoji="1" lang="zh-CN" altLang="en-US" dirty="0"/>
          </a:p>
        </p:txBody>
      </p:sp>
      <p:sp>
        <p:nvSpPr>
          <p:cNvPr id="4" name="灯片编号占位符 3"/>
          <p:cNvSpPr>
            <a:spLocks noGrp="1"/>
          </p:cNvSpPr>
          <p:nvPr>
            <p:ph type="sldNum" sz="quarter" idx="5"/>
          </p:nvPr>
        </p:nvSpPr>
        <p:spPr/>
        <p:txBody>
          <a:bodyPr/>
          <a:lstStyle/>
          <a:p>
            <a:fld id="{B0F171C0-DC17-0649-81CD-16F815FE4C83}" type="slidenum">
              <a:rPr kumimoji="1" lang="zh-CN" altLang="en-US" smtClean="0"/>
              <a:t>22</a:t>
            </a:fld>
            <a:endParaRPr kumimoji="1" lang="zh-CN" altLang="en-US"/>
          </a:p>
        </p:txBody>
      </p:sp>
    </p:spTree>
    <p:extLst>
      <p:ext uri="{BB962C8B-B14F-4D97-AF65-F5344CB8AC3E}">
        <p14:creationId xmlns:p14="http://schemas.microsoft.com/office/powerpoint/2010/main" val="3079155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583AD154-F818-43EB-8698-1DE3EB1052DD}" type="datetimeFigureOut">
              <a:rPr lang="en-GB" smtClean="0"/>
              <a:pPr/>
              <a:t>14/10/2020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7AADEB3-6B7E-40C0-8AA5-09038D97FFA8}"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83AD154-F818-43EB-8698-1DE3EB1052DD}" type="datetimeFigureOut">
              <a:rPr lang="en-GB" smtClean="0"/>
              <a:pPr/>
              <a:t>14/10/2020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7AADEB3-6B7E-40C0-8AA5-09038D97FFA8}"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83AD154-F818-43EB-8698-1DE3EB1052DD}" type="datetimeFigureOut">
              <a:rPr lang="en-GB" smtClean="0"/>
              <a:pPr/>
              <a:t>14/10/2020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7AADEB3-6B7E-40C0-8AA5-09038D97FFA8}"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83AD154-F818-43EB-8698-1DE3EB1052DD}" type="datetimeFigureOut">
              <a:rPr lang="en-GB" smtClean="0"/>
              <a:pPr/>
              <a:t>14/10/2020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7AADEB3-6B7E-40C0-8AA5-09038D97FFA8}"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3AD154-F818-43EB-8698-1DE3EB1052DD}" type="datetimeFigureOut">
              <a:rPr lang="en-GB" smtClean="0"/>
              <a:pPr/>
              <a:t>14/10/2020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7AADEB3-6B7E-40C0-8AA5-09038D97FFA8}"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583AD154-F818-43EB-8698-1DE3EB1052DD}" type="datetimeFigureOut">
              <a:rPr lang="en-GB" smtClean="0"/>
              <a:pPr/>
              <a:t>14/10/2020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7AADEB3-6B7E-40C0-8AA5-09038D97FFA8}"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583AD154-F818-43EB-8698-1DE3EB1052DD}" type="datetimeFigureOut">
              <a:rPr lang="en-GB" smtClean="0"/>
              <a:pPr/>
              <a:t>14/10/2020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7AADEB3-6B7E-40C0-8AA5-09038D97FFA8}"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583AD154-F818-43EB-8698-1DE3EB1052DD}" type="datetimeFigureOut">
              <a:rPr lang="en-GB" smtClean="0"/>
              <a:pPr/>
              <a:t>14/10/2020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7AADEB3-6B7E-40C0-8AA5-09038D97FFA8}"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3AD154-F818-43EB-8698-1DE3EB1052DD}" type="datetimeFigureOut">
              <a:rPr lang="en-GB" smtClean="0"/>
              <a:pPr/>
              <a:t>14/10/2020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7AADEB3-6B7E-40C0-8AA5-09038D97FFA8}"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3AD154-F818-43EB-8698-1DE3EB1052DD}" type="datetimeFigureOut">
              <a:rPr lang="en-GB" smtClean="0"/>
              <a:pPr/>
              <a:t>14/10/2020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7AADEB3-6B7E-40C0-8AA5-09038D97FFA8}"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3AD154-F818-43EB-8698-1DE3EB1052DD}" type="datetimeFigureOut">
              <a:rPr lang="en-GB" smtClean="0"/>
              <a:pPr/>
              <a:t>14/10/2020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7AADEB3-6B7E-40C0-8AA5-09038D97FFA8}"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3AD154-F818-43EB-8698-1DE3EB1052DD}" type="datetimeFigureOut">
              <a:rPr lang="en-GB" smtClean="0"/>
              <a:pPr/>
              <a:t>14/10/2020</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AADEB3-6B7E-40C0-8AA5-09038D97FFA8}"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biologydiscussion.com/plant-physiology-2/plant-hormones/auxins-history-bioassay-function-and-uses/44757" TargetMode="External"/><Relationship Id="rId2" Type="http://schemas.openxmlformats.org/officeDocument/2006/relationships/hyperlink" Target="https://byjus.com/biology/plant-growth-regulators/" TargetMode="External"/><Relationship Id="rId1" Type="http://schemas.openxmlformats.org/officeDocument/2006/relationships/slideLayout" Target="../slideLayouts/slideLayout1.xml"/><Relationship Id="rId5" Type="http://schemas.openxmlformats.org/officeDocument/2006/relationships/hyperlink" Target="https://www.biology-pages.info/T/Tropisms.html" TargetMode="External"/><Relationship Id="rId4" Type="http://schemas.openxmlformats.org/officeDocument/2006/relationships/hyperlink" Target="https://www2.mcdaniel.edu/Biology/botf99/hormweb/hauxin.ht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6.xml"/><Relationship Id="rId5" Type="http://schemas.openxmlformats.org/officeDocument/2006/relationships/image" Target="../media/image25.jpg"/><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lovethegarden.com/uk-en/article/how-weedkillers-work" TargetMode="External"/><Relationship Id="rId5" Type="http://schemas.openxmlformats.org/officeDocument/2006/relationships/image" Target="../media/image28.jpg"/><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www.plantphys.info/plant_physiology/auxin.shtml" TargetMode="External"/><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Coordination</a:t>
            </a:r>
            <a:r>
              <a:rPr lang="zh-CN" altLang="en-US" dirty="0"/>
              <a:t> </a:t>
            </a:r>
            <a:r>
              <a:rPr lang="en-US" altLang="zh-CN" dirty="0"/>
              <a:t>in</a:t>
            </a:r>
            <a:r>
              <a:rPr lang="zh-CN" altLang="en-US" dirty="0"/>
              <a:t> </a:t>
            </a:r>
            <a:r>
              <a:rPr lang="en-US" altLang="zh-CN" dirty="0"/>
              <a:t>plants</a:t>
            </a:r>
            <a:endParaRPr lang="en-GB" dirty="0"/>
          </a:p>
        </p:txBody>
      </p:sp>
      <p:sp>
        <p:nvSpPr>
          <p:cNvPr id="3" name="Subtitle 2"/>
          <p:cNvSpPr>
            <a:spLocks noGrp="1"/>
          </p:cNvSpPr>
          <p:nvPr>
            <p:ph type="subTitle" idx="1"/>
          </p:nvPr>
        </p:nvSpPr>
        <p:spPr/>
        <p:txBody>
          <a:bodyPr/>
          <a:lstStyle/>
          <a:p>
            <a:r>
              <a:rPr lang="en-GB" dirty="0"/>
              <a:t>IGCSE Biology</a:t>
            </a:r>
          </a:p>
        </p:txBody>
      </p:sp>
      <p:sp>
        <p:nvSpPr>
          <p:cNvPr id="4" name="矩形 3">
            <a:extLst>
              <a:ext uri="{FF2B5EF4-FFF2-40B4-BE49-F238E27FC236}">
                <a16:creationId xmlns:a16="http://schemas.microsoft.com/office/drawing/2014/main" id="{43033529-4B9C-134E-B653-BDC200DB9841}"/>
              </a:ext>
            </a:extLst>
          </p:cNvPr>
          <p:cNvSpPr/>
          <p:nvPr/>
        </p:nvSpPr>
        <p:spPr>
          <a:xfrm>
            <a:off x="179512" y="4795795"/>
            <a:ext cx="7992888" cy="2031325"/>
          </a:xfrm>
          <a:prstGeom prst="rect">
            <a:avLst/>
          </a:prstGeom>
        </p:spPr>
        <p:txBody>
          <a:bodyPr wrap="square">
            <a:spAutoFit/>
          </a:bodyPr>
          <a:lstStyle/>
          <a:p>
            <a:r>
              <a:rPr lang="en-US" altLang="zh-CN" dirty="0">
                <a:hlinkClick r:id="rId2"/>
              </a:rPr>
              <a:t>https://www.britannica.com/science/hormone/The-hormones-of-plants</a:t>
            </a:r>
            <a:r>
              <a:rPr lang="zh-CN" altLang="en-US" dirty="0">
                <a:hlinkClick r:id="rId2"/>
              </a:rPr>
              <a:t> </a:t>
            </a:r>
            <a:endParaRPr lang="en-US" altLang="zh-CN" dirty="0">
              <a:hlinkClick r:id="rId2"/>
            </a:endParaRPr>
          </a:p>
          <a:p>
            <a:r>
              <a:rPr lang="zh-CN" altLang="en-US" dirty="0">
                <a:hlinkClick r:id="rId2"/>
              </a:rPr>
              <a:t>https://byjus.com/biology/plant-growth-regulators/</a:t>
            </a:r>
            <a:r>
              <a:rPr lang="zh-CN" altLang="en-US" dirty="0"/>
              <a:t> </a:t>
            </a:r>
            <a:endParaRPr lang="en-US" altLang="zh-CN" dirty="0"/>
          </a:p>
          <a:p>
            <a:r>
              <a:rPr lang="en-US" altLang="zh-CN" dirty="0">
                <a:hlinkClick r:id="rId3"/>
              </a:rPr>
              <a:t>https://www.biologydiscussion.com/plant-physiology-2/plant-hormones/auxins-history-bioassay-function-and-uses/44757</a:t>
            </a:r>
            <a:r>
              <a:rPr lang="zh-CN" altLang="en-US" dirty="0"/>
              <a:t> </a:t>
            </a:r>
            <a:endParaRPr lang="en-US" altLang="zh-CN" dirty="0"/>
          </a:p>
          <a:p>
            <a:r>
              <a:rPr lang="en-US" altLang="zh-CN" dirty="0"/>
              <a:t>Further</a:t>
            </a:r>
            <a:r>
              <a:rPr lang="zh-CN" altLang="en-US" dirty="0"/>
              <a:t> </a:t>
            </a:r>
            <a:r>
              <a:rPr lang="en-US" altLang="zh-CN" dirty="0"/>
              <a:t>reading</a:t>
            </a:r>
            <a:r>
              <a:rPr lang="zh-CN" altLang="en-US" dirty="0"/>
              <a:t> </a:t>
            </a:r>
            <a:r>
              <a:rPr lang="en-US" altLang="zh-CN" dirty="0"/>
              <a:t>material</a:t>
            </a:r>
            <a:r>
              <a:rPr lang="zh-CN" altLang="en-US" dirty="0"/>
              <a:t> </a:t>
            </a:r>
            <a:r>
              <a:rPr lang="en-US" altLang="zh-CN" dirty="0"/>
              <a:t>on</a:t>
            </a:r>
            <a:r>
              <a:rPr lang="zh-CN" altLang="en-US" dirty="0"/>
              <a:t> </a:t>
            </a:r>
            <a:r>
              <a:rPr lang="en-US" altLang="zh-CN" dirty="0"/>
              <a:t>auxin</a:t>
            </a:r>
            <a:r>
              <a:rPr lang="zh-CN" altLang="en-US" dirty="0"/>
              <a:t> </a:t>
            </a:r>
            <a:r>
              <a:rPr lang="en-US" altLang="zh-CN" dirty="0"/>
              <a:t>discovery:</a:t>
            </a:r>
          </a:p>
          <a:p>
            <a:r>
              <a:rPr lang="en-US" altLang="zh-CN" dirty="0">
                <a:hlinkClick r:id="rId4"/>
              </a:rPr>
              <a:t>https://www2.mcdaniel.edu/Biology/botf99/hormweb/hauxin.htm</a:t>
            </a:r>
            <a:endParaRPr lang="en-US" altLang="zh-CN" dirty="0"/>
          </a:p>
          <a:p>
            <a:r>
              <a:rPr lang="en-US" altLang="zh-CN" dirty="0">
                <a:hlinkClick r:id="rId5"/>
              </a:rPr>
              <a:t>https://www.biology-pages.info/T/Tropisms.html</a:t>
            </a:r>
            <a:r>
              <a:rPr lang="zh-CN" altLang="en-US"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A76F4-0B25-E346-A1E2-17E51E553FA4}"/>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3E3C974A-7AAC-EA45-A63A-02AFC21CB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5"/>
            <a:ext cx="9144000" cy="6854890"/>
          </a:xfrm>
          <a:prstGeom prst="rect">
            <a:avLst/>
          </a:prstGeom>
        </p:spPr>
      </p:pic>
      <p:sp>
        <p:nvSpPr>
          <p:cNvPr id="5" name="文本框 4">
            <a:extLst>
              <a:ext uri="{FF2B5EF4-FFF2-40B4-BE49-F238E27FC236}">
                <a16:creationId xmlns:a16="http://schemas.microsoft.com/office/drawing/2014/main" id="{D47A5474-E58F-444A-B4B1-0FB9DFE28B59}"/>
              </a:ext>
            </a:extLst>
          </p:cNvPr>
          <p:cNvSpPr txBox="1"/>
          <p:nvPr/>
        </p:nvSpPr>
        <p:spPr>
          <a:xfrm>
            <a:off x="107504" y="4581128"/>
            <a:ext cx="2962672" cy="2031325"/>
          </a:xfrm>
          <a:prstGeom prst="rect">
            <a:avLst/>
          </a:prstGeom>
          <a:noFill/>
        </p:spPr>
        <p:txBody>
          <a:bodyPr wrap="square" rtlCol="0">
            <a:spAutoFit/>
          </a:bodyPr>
          <a:lstStyle/>
          <a:p>
            <a:r>
              <a:rPr kumimoji="1" lang="en-US" altLang="zh-CN" dirty="0"/>
              <a:t>Conclusion:</a:t>
            </a:r>
          </a:p>
          <a:p>
            <a:r>
              <a:rPr kumimoji="1" lang="en-US" altLang="zh-CN" dirty="0"/>
              <a:t>Went</a:t>
            </a:r>
            <a:r>
              <a:rPr kumimoji="1" lang="zh-CN" altLang="en-US" dirty="0"/>
              <a:t> </a:t>
            </a:r>
            <a:r>
              <a:rPr kumimoji="1" lang="en-US" altLang="zh-CN" dirty="0"/>
              <a:t>concluded</a:t>
            </a:r>
            <a:r>
              <a:rPr kumimoji="1" lang="zh-CN" altLang="en-US" dirty="0"/>
              <a:t> </a:t>
            </a:r>
            <a:r>
              <a:rPr kumimoji="1" lang="en-US" altLang="zh-CN" dirty="0"/>
              <a:t>that</a:t>
            </a:r>
            <a:r>
              <a:rPr kumimoji="1" lang="zh-CN" altLang="en-US" dirty="0"/>
              <a:t> </a:t>
            </a:r>
            <a:r>
              <a:rPr kumimoji="1" lang="en-US" altLang="zh-CN" dirty="0"/>
              <a:t>an</a:t>
            </a:r>
            <a:r>
              <a:rPr kumimoji="1" lang="zh-CN" altLang="en-US" dirty="0"/>
              <a:t> </a:t>
            </a:r>
            <a:r>
              <a:rPr kumimoji="1" lang="en-US" altLang="zh-CN" dirty="0"/>
              <a:t>active</a:t>
            </a:r>
            <a:r>
              <a:rPr kumimoji="1" lang="zh-CN" altLang="en-US" dirty="0"/>
              <a:t> </a:t>
            </a:r>
            <a:r>
              <a:rPr kumimoji="1" lang="en-US" altLang="zh-CN" dirty="0"/>
              <a:t>growth</a:t>
            </a:r>
            <a:r>
              <a:rPr kumimoji="1" lang="zh-CN" altLang="en-US" dirty="0"/>
              <a:t> </a:t>
            </a:r>
            <a:r>
              <a:rPr kumimoji="1" lang="en-US" altLang="zh-CN" dirty="0"/>
              <a:t>promoter</a:t>
            </a:r>
            <a:r>
              <a:rPr kumimoji="1" lang="zh-CN" altLang="en-US" dirty="0"/>
              <a:t> </a:t>
            </a:r>
            <a:r>
              <a:rPr kumimoji="1" lang="en-US" altLang="zh-CN" dirty="0"/>
              <a:t>can</a:t>
            </a:r>
            <a:r>
              <a:rPr kumimoji="1" lang="zh-CN" altLang="en-US" dirty="0"/>
              <a:t> </a:t>
            </a:r>
            <a:r>
              <a:rPr kumimoji="1" lang="en-US" altLang="zh-CN" dirty="0"/>
              <a:t>diffuse</a:t>
            </a:r>
            <a:r>
              <a:rPr kumimoji="1" lang="zh-CN" altLang="en-US" dirty="0"/>
              <a:t> </a:t>
            </a:r>
            <a:r>
              <a:rPr kumimoji="1" lang="en-US" altLang="zh-CN" dirty="0"/>
              <a:t>into</a:t>
            </a:r>
            <a:r>
              <a:rPr kumimoji="1" lang="zh-CN" altLang="en-US" dirty="0"/>
              <a:t> </a:t>
            </a:r>
            <a:r>
              <a:rPr kumimoji="1" lang="en-US" altLang="zh-CN" dirty="0"/>
              <a:t>a</a:t>
            </a:r>
            <a:r>
              <a:rPr kumimoji="1" lang="zh-CN" altLang="en-US" dirty="0"/>
              <a:t> </a:t>
            </a:r>
            <a:r>
              <a:rPr kumimoji="1" lang="en-US" altLang="zh-CN" dirty="0"/>
              <a:t>gelatin</a:t>
            </a:r>
            <a:r>
              <a:rPr kumimoji="1" lang="zh-CN" altLang="en-US" dirty="0"/>
              <a:t> </a:t>
            </a:r>
            <a:r>
              <a:rPr kumimoji="1" lang="en-US" altLang="zh-CN" dirty="0"/>
              <a:t>block</a:t>
            </a:r>
            <a:r>
              <a:rPr kumimoji="1" lang="zh-CN" altLang="en-US" dirty="0"/>
              <a:t> </a:t>
            </a:r>
            <a:r>
              <a:rPr kumimoji="1" lang="en-US" altLang="zh-CN" dirty="0"/>
              <a:t>and</a:t>
            </a:r>
            <a:r>
              <a:rPr kumimoji="1" lang="zh-CN" altLang="en-US" dirty="0"/>
              <a:t> </a:t>
            </a:r>
            <a:r>
              <a:rPr kumimoji="1" lang="en-US" altLang="zh-CN" dirty="0"/>
              <a:t>that</a:t>
            </a:r>
            <a:r>
              <a:rPr kumimoji="1" lang="zh-CN" altLang="en-US" dirty="0"/>
              <a:t> </a:t>
            </a:r>
            <a:r>
              <a:rPr kumimoji="1" lang="en-US" altLang="zh-CN" dirty="0"/>
              <a:t>it</a:t>
            </a:r>
            <a:r>
              <a:rPr kumimoji="1" lang="zh-CN" altLang="en-US" dirty="0"/>
              <a:t> </a:t>
            </a:r>
            <a:r>
              <a:rPr kumimoji="1" lang="en-US" altLang="zh-CN" dirty="0"/>
              <a:t>accumulated</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side</a:t>
            </a:r>
            <a:r>
              <a:rPr kumimoji="1" lang="zh-CN" altLang="en-US" dirty="0"/>
              <a:t> </a:t>
            </a:r>
            <a:r>
              <a:rPr kumimoji="1" lang="en-US" altLang="zh-CN" dirty="0"/>
              <a:t>of</a:t>
            </a:r>
            <a:r>
              <a:rPr kumimoji="1" lang="zh-CN" altLang="en-US" dirty="0"/>
              <a:t> </a:t>
            </a:r>
            <a:r>
              <a:rPr kumimoji="1" lang="en-US" altLang="zh-CN" dirty="0"/>
              <a:t>a</a:t>
            </a:r>
            <a:r>
              <a:rPr kumimoji="1" lang="zh-CN" altLang="en-US" dirty="0"/>
              <a:t> </a:t>
            </a:r>
            <a:r>
              <a:rPr kumimoji="1" lang="en-US" altLang="zh-CN" dirty="0"/>
              <a:t>grass</a:t>
            </a:r>
            <a:r>
              <a:rPr kumimoji="1" lang="zh-CN" altLang="en-US" dirty="0"/>
              <a:t> </a:t>
            </a:r>
            <a:r>
              <a:rPr kumimoji="1" lang="en-US" altLang="zh-CN" dirty="0"/>
              <a:t>seedling</a:t>
            </a:r>
            <a:r>
              <a:rPr kumimoji="1" lang="zh-CN" altLang="en-US" dirty="0"/>
              <a:t> </a:t>
            </a:r>
            <a:r>
              <a:rPr kumimoji="1" lang="en-US" altLang="zh-CN" dirty="0"/>
              <a:t>away</a:t>
            </a:r>
            <a:r>
              <a:rPr kumimoji="1" lang="zh-CN" altLang="en-US" dirty="0"/>
              <a:t> </a:t>
            </a:r>
            <a:r>
              <a:rPr kumimoji="1" lang="en-US" altLang="zh-CN" dirty="0"/>
              <a:t>from</a:t>
            </a:r>
            <a:r>
              <a:rPr kumimoji="1" lang="zh-CN" altLang="en-US" dirty="0"/>
              <a:t> </a:t>
            </a:r>
            <a:r>
              <a:rPr kumimoji="1" lang="en-US" altLang="zh-CN" dirty="0"/>
              <a:t>the</a:t>
            </a:r>
            <a:r>
              <a:rPr kumimoji="1" lang="zh-CN" altLang="en-US" dirty="0"/>
              <a:t> </a:t>
            </a:r>
            <a:r>
              <a:rPr kumimoji="1" lang="en-US" altLang="zh-CN" dirty="0"/>
              <a:t>light.</a:t>
            </a:r>
            <a:r>
              <a:rPr kumimoji="1" lang="zh-CN" altLang="en-US" dirty="0"/>
              <a:t>  </a:t>
            </a:r>
          </a:p>
        </p:txBody>
      </p:sp>
    </p:spTree>
    <p:extLst>
      <p:ext uri="{BB962C8B-B14F-4D97-AF65-F5344CB8AC3E}">
        <p14:creationId xmlns:p14="http://schemas.microsoft.com/office/powerpoint/2010/main" val="312604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1"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Phototropism</a:t>
            </a:r>
          </a:p>
        </p:txBody>
      </p:sp>
      <p:sp>
        <p:nvSpPr>
          <p:cNvPr id="3" name="Content Placeholder 2"/>
          <p:cNvSpPr>
            <a:spLocks noGrp="1"/>
          </p:cNvSpPr>
          <p:nvPr>
            <p:ph idx="1"/>
          </p:nvPr>
        </p:nvSpPr>
        <p:spPr>
          <a:xfrm>
            <a:off x="457200" y="1600200"/>
            <a:ext cx="8229600" cy="5141168"/>
          </a:xfrm>
        </p:spPr>
        <p:txBody>
          <a:bodyPr>
            <a:noAutofit/>
          </a:bodyPr>
          <a:lstStyle/>
          <a:p>
            <a:pPr>
              <a:lnSpc>
                <a:spcPct val="110000"/>
              </a:lnSpc>
              <a:spcBef>
                <a:spcPts val="1000"/>
              </a:spcBef>
              <a:buNone/>
            </a:pPr>
            <a:r>
              <a:rPr lang="en-GB" sz="2400" dirty="0"/>
              <a:t>	This is a growth response to </a:t>
            </a:r>
            <a:r>
              <a:rPr lang="en-GB" sz="2400" b="1" dirty="0"/>
              <a:t>light</a:t>
            </a:r>
            <a:r>
              <a:rPr lang="en-GB" sz="2400" dirty="0"/>
              <a:t>.  </a:t>
            </a:r>
            <a:r>
              <a:rPr lang="en-GB" sz="2400" b="1" dirty="0"/>
              <a:t>Shoots </a:t>
            </a:r>
            <a:r>
              <a:rPr lang="en-GB" sz="2400" dirty="0"/>
              <a:t>are </a:t>
            </a:r>
            <a:r>
              <a:rPr lang="en-GB" sz="2400" b="1" dirty="0"/>
              <a:t>positively phototropic</a:t>
            </a:r>
            <a:r>
              <a:rPr lang="en-GB" sz="2400" dirty="0"/>
              <a:t>, i.e. they grow towards the light.  </a:t>
            </a:r>
            <a:endParaRPr lang="en-US" sz="2400" dirty="0"/>
          </a:p>
          <a:p>
            <a:pPr lvl="0">
              <a:lnSpc>
                <a:spcPct val="110000"/>
              </a:lnSpc>
              <a:spcBef>
                <a:spcPts val="1000"/>
              </a:spcBef>
            </a:pPr>
            <a:r>
              <a:rPr lang="en-GB" sz="2400" dirty="0"/>
              <a:t>The plant growth substance called </a:t>
            </a:r>
            <a:r>
              <a:rPr lang="en-GB" sz="2400" b="1" dirty="0"/>
              <a:t>auxin</a:t>
            </a:r>
            <a:r>
              <a:rPr lang="en-GB" sz="2400" dirty="0"/>
              <a:t> accumulates on the shaded side of the shoots</a:t>
            </a:r>
            <a:r>
              <a:rPr lang="en-US" altLang="zh-CN" sz="2400" dirty="0"/>
              <a:t>,</a:t>
            </a:r>
            <a:r>
              <a:rPr lang="en-GB" sz="2400" dirty="0"/>
              <a:t> causing </a:t>
            </a:r>
            <a:r>
              <a:rPr lang="en-GB" sz="2400" b="1" dirty="0"/>
              <a:t>faster growth on the shaded side</a:t>
            </a:r>
            <a:r>
              <a:rPr lang="en-GB" sz="2400" dirty="0"/>
              <a:t>.</a:t>
            </a:r>
          </a:p>
          <a:p>
            <a:pPr lvl="0">
              <a:lnSpc>
                <a:spcPct val="110000"/>
              </a:lnSpc>
              <a:spcBef>
                <a:spcPts val="1000"/>
              </a:spcBef>
            </a:pPr>
            <a:r>
              <a:rPr lang="en-US" altLang="zh-CN" sz="2400" dirty="0"/>
              <a:t>Auxin</a:t>
            </a:r>
            <a:r>
              <a:rPr lang="zh-CN" altLang="en-US" sz="2400" dirty="0"/>
              <a:t> </a:t>
            </a:r>
            <a:r>
              <a:rPr lang="en-US" altLang="zh-CN" sz="2400" b="1" dirty="0"/>
              <a:t>elongates</a:t>
            </a:r>
            <a:r>
              <a:rPr lang="zh-CN" altLang="en-US" sz="2400" dirty="0"/>
              <a:t> </a:t>
            </a:r>
            <a:r>
              <a:rPr lang="en-US" altLang="zh-CN" sz="2400" dirty="0"/>
              <a:t>cells,</a:t>
            </a:r>
            <a:r>
              <a:rPr lang="zh-CN" altLang="en-US" sz="2400" dirty="0"/>
              <a:t> </a:t>
            </a:r>
            <a:r>
              <a:rPr lang="en-US" altLang="zh-CN" sz="2400" dirty="0"/>
              <a:t>i.e.</a:t>
            </a:r>
            <a:r>
              <a:rPr lang="zh-CN" altLang="en-US" sz="2400" dirty="0"/>
              <a:t> </a:t>
            </a:r>
            <a:r>
              <a:rPr lang="en-US" altLang="zh-CN" sz="2400" dirty="0"/>
              <a:t>make</a:t>
            </a:r>
            <a:r>
              <a:rPr lang="zh-CN" altLang="en-US" sz="2400" dirty="0"/>
              <a:t> </a:t>
            </a:r>
            <a:r>
              <a:rPr lang="en-US" altLang="zh-CN" sz="2400" dirty="0"/>
              <a:t>cells</a:t>
            </a:r>
            <a:r>
              <a:rPr lang="zh-CN" altLang="en-US" sz="2400" dirty="0"/>
              <a:t> </a:t>
            </a:r>
            <a:r>
              <a:rPr lang="en-US" altLang="zh-CN" sz="2400" dirty="0"/>
              <a:t>grow</a:t>
            </a:r>
            <a:r>
              <a:rPr lang="zh-CN" altLang="en-US" sz="2400" dirty="0"/>
              <a:t> </a:t>
            </a:r>
            <a:r>
              <a:rPr lang="en-US" altLang="zh-CN" sz="2400" dirty="0"/>
              <a:t>longer.</a:t>
            </a:r>
            <a:endParaRPr lang="en-US" sz="2400" dirty="0"/>
          </a:p>
          <a:p>
            <a:pPr lvl="0">
              <a:lnSpc>
                <a:spcPct val="110000"/>
              </a:lnSpc>
              <a:spcBef>
                <a:spcPts val="1000"/>
              </a:spcBef>
            </a:pPr>
            <a:r>
              <a:rPr lang="en-GB" sz="2400" dirty="0"/>
              <a:t>As a result, the shoots </a:t>
            </a:r>
            <a:r>
              <a:rPr lang="en-GB" sz="2400" b="1" dirty="0"/>
              <a:t>bend towards the light</a:t>
            </a:r>
            <a:r>
              <a:rPr lang="en-GB" sz="2400" dirty="0"/>
              <a:t>.</a:t>
            </a:r>
          </a:p>
          <a:p>
            <a:pPr lvl="0">
              <a:lnSpc>
                <a:spcPct val="110000"/>
              </a:lnSpc>
              <a:spcBef>
                <a:spcPts val="1000"/>
              </a:spcBef>
            </a:pPr>
            <a:r>
              <a:rPr lang="en-US" altLang="zh-CN" sz="2400" dirty="0"/>
              <a:t>Auxin</a:t>
            </a:r>
            <a:r>
              <a:rPr lang="zh-CN" altLang="en-US" sz="2400" dirty="0"/>
              <a:t> </a:t>
            </a:r>
            <a:r>
              <a:rPr lang="en-US" altLang="zh-CN" sz="2400" dirty="0"/>
              <a:t>is</a:t>
            </a:r>
            <a:r>
              <a:rPr lang="zh-CN" altLang="en-US" sz="2400" dirty="0"/>
              <a:t> </a:t>
            </a:r>
            <a:r>
              <a:rPr lang="en-US" altLang="zh-CN" sz="2400" dirty="0"/>
              <a:t>produced</a:t>
            </a:r>
            <a:r>
              <a:rPr lang="zh-CN" altLang="en-US" sz="2400" dirty="0"/>
              <a:t> </a:t>
            </a:r>
            <a:r>
              <a:rPr lang="en-US" altLang="zh-CN" sz="2400" dirty="0"/>
              <a:t>by</a:t>
            </a:r>
            <a:r>
              <a:rPr lang="zh-CN" altLang="en-US" sz="2400" dirty="0"/>
              <a:t> </a:t>
            </a:r>
            <a:r>
              <a:rPr lang="en-US" altLang="zh-CN" sz="2400" dirty="0"/>
              <a:t>the</a:t>
            </a:r>
            <a:r>
              <a:rPr lang="zh-CN" altLang="en-US" sz="2400" dirty="0"/>
              <a:t> </a:t>
            </a:r>
            <a:r>
              <a:rPr lang="en-US" altLang="zh-CN" sz="2400" dirty="0"/>
              <a:t>shoot</a:t>
            </a:r>
            <a:r>
              <a:rPr lang="zh-CN" altLang="en-US" sz="2400" dirty="0"/>
              <a:t> </a:t>
            </a:r>
            <a:r>
              <a:rPr lang="en-US" altLang="zh-CN" sz="2400" dirty="0"/>
              <a:t>and</a:t>
            </a:r>
            <a:r>
              <a:rPr lang="zh-CN" altLang="en-US" sz="2400" dirty="0"/>
              <a:t> </a:t>
            </a:r>
            <a:r>
              <a:rPr lang="en-US" altLang="zh-CN" sz="2400" dirty="0"/>
              <a:t>root</a:t>
            </a:r>
            <a:r>
              <a:rPr lang="zh-CN" altLang="en-US" sz="2400" dirty="0"/>
              <a:t> </a:t>
            </a:r>
            <a:r>
              <a:rPr lang="en-US" altLang="zh-CN" sz="2400" dirty="0"/>
              <a:t>tips.</a:t>
            </a:r>
          </a:p>
          <a:p>
            <a:pPr>
              <a:lnSpc>
                <a:spcPct val="110000"/>
              </a:lnSpc>
              <a:spcBef>
                <a:spcPts val="1000"/>
              </a:spcBef>
            </a:pPr>
            <a:r>
              <a:rPr lang="en-US" altLang="zh-CN" sz="2400" dirty="0"/>
              <a:t>Unequal distribution of auxin is also the key to the</a:t>
            </a:r>
            <a:r>
              <a:rPr lang="zh-CN" altLang="en-US" sz="2400" dirty="0"/>
              <a:t> </a:t>
            </a:r>
            <a:r>
              <a:rPr lang="en-US" altLang="zh-CN" sz="2400" dirty="0"/>
              <a:t>gravitropism</a:t>
            </a:r>
            <a:r>
              <a:rPr lang="zh-CN" altLang="en-US" sz="2400" dirty="0"/>
              <a:t> </a:t>
            </a:r>
            <a:r>
              <a:rPr lang="en-US" altLang="zh-CN" sz="2400" dirty="0"/>
              <a:t>of</a:t>
            </a:r>
            <a:r>
              <a:rPr lang="zh-CN" altLang="en-US" sz="2400" dirty="0"/>
              <a:t> </a:t>
            </a:r>
            <a:r>
              <a:rPr lang="en-US" altLang="zh-CN" sz="2400" dirty="0"/>
              <a:t>roots</a:t>
            </a:r>
            <a:r>
              <a:rPr lang="zh-CN" altLang="en-US" sz="2400" dirty="0"/>
              <a:t> </a:t>
            </a:r>
            <a:r>
              <a:rPr lang="en-US" altLang="zh-CN" sz="2400" dirty="0"/>
              <a:t>and</a:t>
            </a:r>
            <a:r>
              <a:rPr lang="zh-CN" altLang="en-US" sz="2400" dirty="0"/>
              <a:t> </a:t>
            </a:r>
            <a:r>
              <a:rPr lang="en-US" altLang="zh-CN" sz="2400" dirty="0"/>
              <a:t>shoots.</a:t>
            </a:r>
          </a:p>
        </p:txBody>
      </p:sp>
    </p:spTree>
    <p:extLst>
      <p:ext uri="{BB962C8B-B14F-4D97-AF65-F5344CB8AC3E}">
        <p14:creationId xmlns:p14="http://schemas.microsoft.com/office/powerpoint/2010/main" val="352984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Phototropism</a:t>
            </a:r>
          </a:p>
        </p:txBody>
      </p:sp>
      <p:pic>
        <p:nvPicPr>
          <p:cNvPr id="4" name="Content Placeholder 3" descr="bfy_plant_14_66_lightdiag.jpg"/>
          <p:cNvPicPr>
            <a:picLocks noGrp="1" noChangeAspect="1"/>
          </p:cNvPicPr>
          <p:nvPr>
            <p:ph idx="1"/>
          </p:nvPr>
        </p:nvPicPr>
        <p:blipFill>
          <a:blip r:embed="rId2" cstate="print"/>
          <a:srcRect r="60718"/>
          <a:stretch>
            <a:fillRect/>
          </a:stretch>
        </p:blipFill>
        <p:spPr>
          <a:xfrm>
            <a:off x="457200" y="1988840"/>
            <a:ext cx="2458029" cy="3528392"/>
          </a:xfrm>
        </p:spPr>
      </p:pic>
      <p:pic>
        <p:nvPicPr>
          <p:cNvPr id="5" name="Content Placeholder 3" descr="bfy_plant_14_66_lightdiag.jpg"/>
          <p:cNvPicPr>
            <a:picLocks noChangeAspect="1"/>
          </p:cNvPicPr>
          <p:nvPr/>
        </p:nvPicPr>
        <p:blipFill>
          <a:blip r:embed="rId2" cstate="print"/>
          <a:srcRect l="45452"/>
          <a:stretch>
            <a:fillRect/>
          </a:stretch>
        </p:blipFill>
        <p:spPr>
          <a:xfrm>
            <a:off x="3563888" y="1772816"/>
            <a:ext cx="3526112" cy="36450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rot="16200000">
            <a:off x="-1366558" y="1612955"/>
            <a:ext cx="6746492" cy="3654350"/>
          </a:xfrm>
          <a:prstGeom prst="rect">
            <a:avLst/>
          </a:prstGeom>
        </p:spPr>
      </p:pic>
      <p:pic>
        <p:nvPicPr>
          <p:cNvPr id="3" name="图片 2"/>
          <p:cNvPicPr>
            <a:picLocks noChangeAspect="1"/>
          </p:cNvPicPr>
          <p:nvPr/>
        </p:nvPicPr>
        <p:blipFill>
          <a:blip r:embed="rId3"/>
          <a:stretch>
            <a:fillRect/>
          </a:stretch>
        </p:blipFill>
        <p:spPr>
          <a:xfrm>
            <a:off x="4494879" y="3696654"/>
            <a:ext cx="4442161" cy="3087216"/>
          </a:xfrm>
          <a:prstGeom prst="rect">
            <a:avLst/>
          </a:prstGeom>
        </p:spPr>
      </p:pic>
      <p:sp>
        <p:nvSpPr>
          <p:cNvPr id="4" name="文本框 3"/>
          <p:cNvSpPr txBox="1"/>
          <p:nvPr/>
        </p:nvSpPr>
        <p:spPr>
          <a:xfrm>
            <a:off x="4236795" y="1053134"/>
            <a:ext cx="4536504" cy="1200329"/>
          </a:xfrm>
          <a:prstGeom prst="rect">
            <a:avLst/>
          </a:prstGeom>
          <a:noFill/>
        </p:spPr>
        <p:txBody>
          <a:bodyPr wrap="square" rtlCol="0">
            <a:spAutoFit/>
          </a:bodyPr>
          <a:lstStyle/>
          <a:p>
            <a:pPr marL="285750" indent="-285750">
              <a:buFont typeface="Wingdings" pitchFamily="2" charset="2"/>
              <a:buChar char="Ø"/>
            </a:pPr>
            <a:r>
              <a:rPr kumimoji="1" lang="en-US" altLang="zh-CN" b="1" dirty="0"/>
              <a:t>Clinostat</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device</a:t>
            </a:r>
            <a:r>
              <a:rPr kumimoji="1" lang="zh-CN" altLang="en-US" dirty="0"/>
              <a:t> </a:t>
            </a:r>
            <a:r>
              <a:rPr kumimoji="1" lang="en-US" altLang="zh-CN" dirty="0"/>
              <a:t>that</a:t>
            </a:r>
            <a:r>
              <a:rPr kumimoji="1" lang="zh-CN" altLang="en-US" dirty="0"/>
              <a:t> </a:t>
            </a:r>
            <a:r>
              <a:rPr kumimoji="1" lang="en-US" altLang="zh-CN" dirty="0"/>
              <a:t>rotate</a:t>
            </a:r>
          </a:p>
          <a:p>
            <a:pPr marL="285750" indent="-285750">
              <a:buFont typeface="Wingdings" pitchFamily="2" charset="2"/>
              <a:buChar char="Ø"/>
            </a:pPr>
            <a:r>
              <a:rPr kumimoji="1" lang="en-US" altLang="zh-CN" dirty="0"/>
              <a:t>It</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used</a:t>
            </a:r>
            <a:r>
              <a:rPr kumimoji="1" lang="zh-CN" altLang="en-US" dirty="0"/>
              <a:t> </a:t>
            </a:r>
            <a:r>
              <a:rPr kumimoji="1" lang="en-US" altLang="zh-CN" dirty="0"/>
              <a:t>to</a:t>
            </a:r>
            <a:r>
              <a:rPr kumimoji="1" lang="zh-CN" altLang="en-US" dirty="0"/>
              <a:t> </a:t>
            </a:r>
            <a:r>
              <a:rPr lang="en-US" altLang="zh-CN" dirty="0"/>
              <a:t>negate the effects of gravitational pull on plant growth and</a:t>
            </a:r>
            <a:r>
              <a:rPr lang="zh-CN" altLang="en-US" dirty="0"/>
              <a:t> </a:t>
            </a:r>
            <a:r>
              <a:rPr lang="en-US" altLang="zh-CN" dirty="0"/>
              <a:t>development</a:t>
            </a:r>
            <a:r>
              <a:rPr kumimoji="1" lang="en-US" altLang="zh-CN" dirty="0"/>
              <a:t>.</a:t>
            </a:r>
            <a:r>
              <a:rPr kumimoji="1" lang="zh-CN" altLang="en-US" dirty="0"/>
              <a:t> </a:t>
            </a:r>
          </a:p>
        </p:txBody>
      </p:sp>
      <p:sp>
        <p:nvSpPr>
          <p:cNvPr id="5" name="文本框 4"/>
          <p:cNvSpPr txBox="1"/>
          <p:nvPr/>
        </p:nvSpPr>
        <p:spPr>
          <a:xfrm>
            <a:off x="4382341" y="3050323"/>
            <a:ext cx="4667235" cy="646331"/>
          </a:xfrm>
          <a:prstGeom prst="rect">
            <a:avLst/>
          </a:prstGeom>
          <a:noFill/>
        </p:spPr>
        <p:txBody>
          <a:bodyPr wrap="square" rtlCol="0">
            <a:spAutoFit/>
          </a:bodyPr>
          <a:lstStyle/>
          <a:p>
            <a:pPr marL="285750" indent="-285750">
              <a:buFont typeface="Wingdings" pitchFamily="2" charset="2"/>
              <a:buChar char="Ø"/>
            </a:pPr>
            <a:r>
              <a:rPr kumimoji="1" lang="en-US" altLang="zh-CN" b="1" dirty="0"/>
              <a:t>Lightproof</a:t>
            </a:r>
            <a:r>
              <a:rPr kumimoji="1" lang="zh-CN" altLang="en-US" b="1" dirty="0"/>
              <a:t> </a:t>
            </a:r>
            <a:r>
              <a:rPr kumimoji="1" lang="en-US" altLang="zh-CN" b="1" dirty="0"/>
              <a:t>box</a:t>
            </a:r>
            <a:r>
              <a:rPr kumimoji="1" lang="zh-CN" altLang="en-US" b="1" dirty="0"/>
              <a:t> </a:t>
            </a:r>
            <a:r>
              <a:rPr kumimoji="1" lang="en-US" altLang="zh-CN" b="1" dirty="0"/>
              <a:t>with</a:t>
            </a:r>
            <a:r>
              <a:rPr kumimoji="1" lang="zh-CN" altLang="en-US" b="1" dirty="0"/>
              <a:t> </a:t>
            </a:r>
            <a:r>
              <a:rPr kumimoji="1" lang="en-US" altLang="zh-CN" b="1" dirty="0"/>
              <a:t>an</a:t>
            </a:r>
            <a:r>
              <a:rPr kumimoji="1" lang="zh-CN" altLang="en-US" b="1" dirty="0"/>
              <a:t> </a:t>
            </a:r>
            <a:r>
              <a:rPr kumimoji="1" lang="en-US" altLang="zh-CN" b="1" dirty="0"/>
              <a:t>opening</a:t>
            </a:r>
            <a:r>
              <a:rPr kumimoji="1" lang="zh-CN" altLang="en-US" b="1" dirty="0"/>
              <a:t> </a:t>
            </a:r>
            <a:r>
              <a:rPr kumimoji="1" lang="en-US" altLang="zh-CN" b="1" dirty="0"/>
              <a:t>on</a:t>
            </a:r>
            <a:r>
              <a:rPr kumimoji="1" lang="zh-CN" altLang="en-US" b="1" dirty="0"/>
              <a:t> </a:t>
            </a:r>
            <a:r>
              <a:rPr kumimoji="1" lang="en-US" altLang="zh-CN" b="1" dirty="0"/>
              <a:t>one</a:t>
            </a:r>
            <a:r>
              <a:rPr kumimoji="1" lang="zh-CN" altLang="en-US" b="1" dirty="0"/>
              <a:t> </a:t>
            </a:r>
            <a:r>
              <a:rPr kumimoji="1" lang="en-US" altLang="zh-CN" b="1" dirty="0"/>
              <a:t>side</a:t>
            </a:r>
            <a:r>
              <a:rPr kumimoji="1" lang="zh-CN" altLang="en-US" b="1"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used</a:t>
            </a:r>
            <a:r>
              <a:rPr kumimoji="1" lang="zh-CN" altLang="en-US" dirty="0"/>
              <a:t> </a:t>
            </a:r>
            <a:r>
              <a:rPr kumimoji="1" lang="en-US" altLang="zh-CN" dirty="0"/>
              <a:t>to</a:t>
            </a:r>
            <a:r>
              <a:rPr kumimoji="1" lang="zh-CN" altLang="en-US" dirty="0"/>
              <a:t> </a:t>
            </a:r>
            <a:r>
              <a:rPr kumimoji="1" lang="en-US" altLang="zh-CN" dirty="0"/>
              <a:t>provide</a:t>
            </a:r>
            <a:r>
              <a:rPr kumimoji="1" lang="zh-CN" altLang="en-US" dirty="0"/>
              <a:t> </a:t>
            </a:r>
            <a:r>
              <a:rPr kumimoji="1" lang="en-US" altLang="zh-CN" dirty="0"/>
              <a:t>unidirectional</a:t>
            </a:r>
            <a:r>
              <a:rPr kumimoji="1" lang="zh-CN" altLang="en-US" dirty="0"/>
              <a:t> </a:t>
            </a:r>
            <a:r>
              <a:rPr kumimoji="1" lang="en-US" altLang="zh-CN" dirty="0"/>
              <a:t>light.</a:t>
            </a:r>
            <a:endParaRPr kumimoji="1" lang="zh-CN" altLang="en-US" dirty="0"/>
          </a:p>
        </p:txBody>
      </p:sp>
    </p:spTree>
    <p:extLst>
      <p:ext uri="{BB962C8B-B14F-4D97-AF65-F5344CB8AC3E}">
        <p14:creationId xmlns:p14="http://schemas.microsoft.com/office/powerpoint/2010/main" val="111319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365" y="1675677"/>
            <a:ext cx="5852142" cy="3291830"/>
          </a:xfrm>
          <a:prstGeom prst="rect">
            <a:avLst/>
          </a:prstGeom>
        </p:spPr>
      </p:pic>
      <p:sp>
        <p:nvSpPr>
          <p:cNvPr id="6" name="文本框 5">
            <a:extLst>
              <a:ext uri="{FF2B5EF4-FFF2-40B4-BE49-F238E27FC236}">
                <a16:creationId xmlns:a16="http://schemas.microsoft.com/office/drawing/2014/main" id="{2776929D-1FFD-654B-8C0F-0712DEAB8C41}"/>
              </a:ext>
            </a:extLst>
          </p:cNvPr>
          <p:cNvSpPr txBox="1"/>
          <p:nvPr/>
        </p:nvSpPr>
        <p:spPr>
          <a:xfrm>
            <a:off x="251520" y="5157192"/>
            <a:ext cx="2952328" cy="1200329"/>
          </a:xfrm>
          <a:prstGeom prst="rect">
            <a:avLst/>
          </a:prstGeom>
          <a:noFill/>
        </p:spPr>
        <p:txBody>
          <a:bodyPr wrap="square" rtlCol="0">
            <a:spAutoFit/>
          </a:bodyPr>
          <a:lstStyle/>
          <a:p>
            <a:r>
              <a:rPr kumimoji="1" lang="en-US" altLang="zh-CN" dirty="0"/>
              <a:t>Geotropism</a:t>
            </a:r>
            <a:r>
              <a:rPr kumimoji="1" lang="zh-CN" altLang="en-US" dirty="0"/>
              <a:t> </a:t>
            </a:r>
            <a:r>
              <a:rPr kumimoji="1" lang="en-US" altLang="zh-CN" dirty="0"/>
              <a:t>=</a:t>
            </a:r>
            <a:r>
              <a:rPr kumimoji="1" lang="zh-CN" altLang="en-US" dirty="0"/>
              <a:t> </a:t>
            </a:r>
            <a:r>
              <a:rPr kumimoji="1" lang="en-US" altLang="zh-CN" dirty="0"/>
              <a:t>gravitropism:</a:t>
            </a:r>
            <a:r>
              <a:rPr kumimoji="1" lang="zh-CN" altLang="en-US" dirty="0"/>
              <a:t> </a:t>
            </a:r>
          </a:p>
          <a:p>
            <a:r>
              <a:rPr kumimoji="1" lang="en-US" altLang="zh-CN" dirty="0"/>
              <a:t>A</a:t>
            </a:r>
            <a:r>
              <a:rPr kumimoji="1" lang="zh-CN" altLang="en-US" dirty="0"/>
              <a:t> </a:t>
            </a:r>
            <a:r>
              <a:rPr kumimoji="1" lang="en-US" altLang="zh-CN" dirty="0"/>
              <a:t>response</a:t>
            </a:r>
            <a:r>
              <a:rPr kumimoji="1" lang="zh-CN" altLang="en-US" dirty="0"/>
              <a:t> </a:t>
            </a:r>
            <a:r>
              <a:rPr kumimoji="1" lang="en-US" altLang="zh-CN" dirty="0"/>
              <a:t>in</a:t>
            </a:r>
            <a:r>
              <a:rPr kumimoji="1" lang="zh-CN" altLang="en-US" dirty="0"/>
              <a:t> </a:t>
            </a:r>
            <a:r>
              <a:rPr kumimoji="1" lang="en-US" altLang="zh-CN" dirty="0"/>
              <a:t>which</a:t>
            </a:r>
            <a:r>
              <a:rPr kumimoji="1" lang="zh-CN" altLang="en-US" dirty="0"/>
              <a:t> </a:t>
            </a:r>
            <a:r>
              <a:rPr kumimoji="1" lang="en-US" altLang="zh-CN" dirty="0"/>
              <a:t>a</a:t>
            </a:r>
            <a:r>
              <a:rPr kumimoji="1" lang="zh-CN" altLang="en-US" dirty="0"/>
              <a:t> </a:t>
            </a:r>
            <a:r>
              <a:rPr kumimoji="1" lang="en-US" altLang="zh-CN" dirty="0"/>
              <a:t>plant</a:t>
            </a:r>
            <a:r>
              <a:rPr kumimoji="1" lang="zh-CN" altLang="en-US" dirty="0"/>
              <a:t> </a:t>
            </a:r>
            <a:r>
              <a:rPr kumimoji="1" lang="en-US" altLang="zh-CN" dirty="0"/>
              <a:t>grows</a:t>
            </a:r>
            <a:r>
              <a:rPr kumimoji="1" lang="zh-CN" altLang="en-US" dirty="0"/>
              <a:t> </a:t>
            </a:r>
            <a:r>
              <a:rPr kumimoji="1" lang="en-US" altLang="zh-CN" dirty="0"/>
              <a:t>towards</a:t>
            </a:r>
            <a:r>
              <a:rPr kumimoji="1" lang="zh-CN" altLang="en-US" dirty="0"/>
              <a:t> </a:t>
            </a:r>
            <a:r>
              <a:rPr kumimoji="1" lang="en-US" altLang="zh-CN" dirty="0"/>
              <a:t>or</a:t>
            </a:r>
            <a:r>
              <a:rPr kumimoji="1" lang="zh-CN" altLang="en-US" dirty="0"/>
              <a:t> </a:t>
            </a:r>
            <a:r>
              <a:rPr kumimoji="1" lang="en-US" altLang="zh-CN" dirty="0"/>
              <a:t>away</a:t>
            </a:r>
            <a:r>
              <a:rPr kumimoji="1" lang="zh-CN" altLang="en-US" dirty="0"/>
              <a:t> </a:t>
            </a:r>
            <a:r>
              <a:rPr kumimoji="1" lang="en-US" altLang="zh-CN" dirty="0"/>
              <a:t>from</a:t>
            </a:r>
            <a:r>
              <a:rPr kumimoji="1" lang="zh-CN" altLang="en-US" dirty="0"/>
              <a:t> </a:t>
            </a:r>
            <a:r>
              <a:rPr kumimoji="1" lang="en-US" altLang="zh-CN" dirty="0"/>
              <a:t>gravity</a:t>
            </a:r>
            <a:endParaRPr kumimoji="1" lang="zh-CN" altLang="en-US" dirty="0"/>
          </a:p>
        </p:txBody>
      </p:sp>
      <p:sp>
        <p:nvSpPr>
          <p:cNvPr id="7" name="文本框 6">
            <a:extLst>
              <a:ext uri="{FF2B5EF4-FFF2-40B4-BE49-F238E27FC236}">
                <a16:creationId xmlns:a16="http://schemas.microsoft.com/office/drawing/2014/main" id="{D9FD093B-9651-884D-849C-E770345509A4}"/>
              </a:ext>
            </a:extLst>
          </p:cNvPr>
          <p:cNvSpPr txBox="1"/>
          <p:nvPr/>
        </p:nvSpPr>
        <p:spPr>
          <a:xfrm>
            <a:off x="6038268" y="2924944"/>
            <a:ext cx="3111231" cy="1754326"/>
          </a:xfrm>
          <a:prstGeom prst="rect">
            <a:avLst/>
          </a:prstGeom>
          <a:noFill/>
        </p:spPr>
        <p:txBody>
          <a:bodyPr wrap="square" rtlCol="0">
            <a:spAutoFit/>
          </a:bodyPr>
          <a:lstStyle/>
          <a:p>
            <a:pPr marL="285750" indent="-285750">
              <a:buFont typeface="Wingdings" pitchFamily="2" charset="2"/>
              <a:buChar char="Ø"/>
            </a:pPr>
            <a:r>
              <a:rPr kumimoji="1" lang="en-US" altLang="zh-CN" dirty="0"/>
              <a:t>Q:</a:t>
            </a:r>
            <a:r>
              <a:rPr kumimoji="1" lang="zh-CN" altLang="en-US" dirty="0"/>
              <a:t> </a:t>
            </a:r>
            <a:r>
              <a:rPr kumimoji="1" lang="en-US" altLang="zh-CN" dirty="0"/>
              <a:t>Try</a:t>
            </a:r>
            <a:r>
              <a:rPr kumimoji="1" lang="zh-CN" altLang="en-US" dirty="0"/>
              <a:t> </a:t>
            </a:r>
            <a:r>
              <a:rPr kumimoji="1" lang="en-US" altLang="zh-CN" dirty="0"/>
              <a:t>to</a:t>
            </a:r>
            <a:r>
              <a:rPr kumimoji="1" lang="zh-CN" altLang="en-US" dirty="0"/>
              <a:t> </a:t>
            </a:r>
            <a:r>
              <a:rPr kumimoji="1" lang="en-US" altLang="zh-CN" dirty="0"/>
              <a:t>explain</a:t>
            </a:r>
            <a:r>
              <a:rPr kumimoji="1" lang="zh-CN" altLang="en-US" dirty="0"/>
              <a:t> </a:t>
            </a:r>
            <a:r>
              <a:rPr kumimoji="1" lang="en-US" altLang="zh-CN" dirty="0"/>
              <a:t>this</a:t>
            </a:r>
            <a:r>
              <a:rPr kumimoji="1" lang="zh-CN" altLang="en-US" dirty="0"/>
              <a:t> </a:t>
            </a:r>
            <a:r>
              <a:rPr kumimoji="1" lang="en-US" altLang="zh-CN" dirty="0"/>
              <a:t>response</a:t>
            </a:r>
            <a:r>
              <a:rPr kumimoji="1" lang="zh-CN" altLang="en-US" dirty="0"/>
              <a:t> </a:t>
            </a:r>
            <a:r>
              <a:rPr kumimoji="1" lang="en-US" altLang="zh-CN" dirty="0"/>
              <a:t>in</a:t>
            </a:r>
            <a:r>
              <a:rPr kumimoji="1" lang="zh-CN" altLang="en-US" dirty="0"/>
              <a:t> </a:t>
            </a:r>
            <a:r>
              <a:rPr kumimoji="1" lang="en-US" altLang="zh-CN" dirty="0"/>
              <a:t>terms</a:t>
            </a:r>
            <a:r>
              <a:rPr kumimoji="1" lang="zh-CN" altLang="en-US" dirty="0"/>
              <a:t> </a:t>
            </a:r>
            <a:r>
              <a:rPr kumimoji="1" lang="en-US" altLang="zh-CN" dirty="0"/>
              <a:t>of</a:t>
            </a:r>
            <a:r>
              <a:rPr kumimoji="1" lang="zh-CN" altLang="en-US" dirty="0"/>
              <a:t> </a:t>
            </a:r>
            <a:r>
              <a:rPr kumimoji="1" lang="en-US" altLang="zh-CN" dirty="0"/>
              <a:t>’auxin’.</a:t>
            </a:r>
          </a:p>
          <a:p>
            <a:pPr marL="285750" indent="-285750">
              <a:buFont typeface="Wingdings" pitchFamily="2" charset="2"/>
              <a:buChar char="Ø"/>
            </a:pPr>
            <a:r>
              <a:rPr kumimoji="1" lang="en-US" altLang="zh-CN" dirty="0"/>
              <a:t>Fact</a:t>
            </a:r>
            <a:r>
              <a:rPr kumimoji="1" lang="zh-CN" altLang="en-US" dirty="0"/>
              <a:t> </a:t>
            </a:r>
            <a:r>
              <a:rPr kumimoji="1" lang="en-US" altLang="zh-CN" dirty="0"/>
              <a:t>given:</a:t>
            </a:r>
            <a:r>
              <a:rPr kumimoji="1" lang="zh-CN" altLang="en-US" dirty="0"/>
              <a:t> </a:t>
            </a:r>
            <a:r>
              <a:rPr lang="en-GB" altLang="zh-CN" dirty="0"/>
              <a:t>Gravity causes auxin to accumulate on the lower side of the </a:t>
            </a:r>
            <a:r>
              <a:rPr lang="en-US" altLang="zh-CN" dirty="0"/>
              <a:t>shoot</a:t>
            </a:r>
            <a:r>
              <a:rPr lang="zh-CN" altLang="en-US" dirty="0"/>
              <a:t> </a:t>
            </a:r>
            <a:r>
              <a:rPr lang="en-US" altLang="zh-CN" dirty="0"/>
              <a:t>and</a:t>
            </a:r>
            <a:r>
              <a:rPr lang="zh-CN" altLang="en-US" dirty="0"/>
              <a:t> </a:t>
            </a:r>
            <a:r>
              <a:rPr lang="en-GB" altLang="zh-CN" dirty="0"/>
              <a:t>root</a:t>
            </a:r>
            <a:r>
              <a:rPr lang="en-US" altLang="zh-CN" dirty="0"/>
              <a:t>.</a:t>
            </a:r>
            <a:endParaRPr kumimoji="1" lang="zh-CN" altLang="en-US" dirty="0"/>
          </a:p>
        </p:txBody>
      </p:sp>
      <p:sp>
        <p:nvSpPr>
          <p:cNvPr id="8" name="标题 7">
            <a:extLst>
              <a:ext uri="{FF2B5EF4-FFF2-40B4-BE49-F238E27FC236}">
                <a16:creationId xmlns:a16="http://schemas.microsoft.com/office/drawing/2014/main" id="{75360DC0-E77E-AE44-B3C8-C31420BFCD33}"/>
              </a:ext>
            </a:extLst>
          </p:cNvPr>
          <p:cNvSpPr>
            <a:spLocks noGrp="1"/>
          </p:cNvSpPr>
          <p:nvPr>
            <p:ph type="title"/>
          </p:nvPr>
        </p:nvSpPr>
        <p:spPr/>
        <p:txBody>
          <a:bodyPr/>
          <a:lstStyle/>
          <a:p>
            <a:r>
              <a:rPr kumimoji="1" lang="en-US" altLang="zh-CN" dirty="0"/>
              <a:t>Geotropism</a:t>
            </a:r>
            <a:endParaRPr kumimoji="1" lang="zh-CN" altLang="en-US" dirty="0"/>
          </a:p>
        </p:txBody>
      </p:sp>
    </p:spTree>
    <p:extLst>
      <p:ext uri="{BB962C8B-B14F-4D97-AF65-F5344CB8AC3E}">
        <p14:creationId xmlns:p14="http://schemas.microsoft.com/office/powerpoint/2010/main" val="162455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3"/>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E45E7A8-87D5-0548-AC97-3F68B555D6DA}"/>
              </a:ext>
            </a:extLst>
          </p:cNvPr>
          <p:cNvPicPr>
            <a:picLocks noChangeAspect="1"/>
          </p:cNvPicPr>
          <p:nvPr/>
        </p:nvPicPr>
        <p:blipFill>
          <a:blip r:embed="rId2"/>
          <a:stretch>
            <a:fillRect/>
          </a:stretch>
        </p:blipFill>
        <p:spPr>
          <a:xfrm>
            <a:off x="5081" y="0"/>
            <a:ext cx="5141893" cy="6858000"/>
          </a:xfrm>
          <a:prstGeom prst="rect">
            <a:avLst/>
          </a:prstGeom>
        </p:spPr>
      </p:pic>
      <p:sp>
        <p:nvSpPr>
          <p:cNvPr id="3" name="Title 1">
            <a:extLst>
              <a:ext uri="{FF2B5EF4-FFF2-40B4-BE49-F238E27FC236}">
                <a16:creationId xmlns:a16="http://schemas.microsoft.com/office/drawing/2014/main" id="{4B36E343-C511-264B-BEBD-DE663207AEE7}"/>
              </a:ext>
            </a:extLst>
          </p:cNvPr>
          <p:cNvSpPr txBox="1">
            <a:spLocks/>
          </p:cNvSpPr>
          <p:nvPr/>
        </p:nvSpPr>
        <p:spPr>
          <a:xfrm>
            <a:off x="5580111" y="692696"/>
            <a:ext cx="3221379" cy="158417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Geotropism</a:t>
            </a:r>
            <a:r>
              <a:rPr lang="en-US" altLang="zh-CN" dirty="0"/>
              <a:t>/</a:t>
            </a:r>
            <a:r>
              <a:rPr lang="zh-CN" altLang="en-US" dirty="0"/>
              <a:t> </a:t>
            </a:r>
            <a:r>
              <a:rPr lang="en-US" altLang="zh-CN" dirty="0"/>
              <a:t>Gravitropism</a:t>
            </a:r>
            <a:endParaRPr lang="en-US" dirty="0"/>
          </a:p>
        </p:txBody>
      </p:sp>
      <p:pic>
        <p:nvPicPr>
          <p:cNvPr id="4" name="图片 3">
            <a:extLst>
              <a:ext uri="{FF2B5EF4-FFF2-40B4-BE49-F238E27FC236}">
                <a16:creationId xmlns:a16="http://schemas.microsoft.com/office/drawing/2014/main" id="{26CF2590-090F-6D4C-8665-E5C9A6E73EF7}"/>
              </a:ext>
            </a:extLst>
          </p:cNvPr>
          <p:cNvPicPr>
            <a:picLocks noChangeAspect="1"/>
          </p:cNvPicPr>
          <p:nvPr/>
        </p:nvPicPr>
        <p:blipFill rotWithShape="1">
          <a:blip r:embed="rId2"/>
          <a:srcRect l="29453" t="37479" r="44378" b="41674"/>
          <a:stretch/>
        </p:blipFill>
        <p:spPr>
          <a:xfrm>
            <a:off x="5462609" y="2996952"/>
            <a:ext cx="3456384" cy="3672408"/>
          </a:xfrm>
          <a:prstGeom prst="rect">
            <a:avLst/>
          </a:prstGeom>
        </p:spPr>
      </p:pic>
    </p:spTree>
    <p:extLst>
      <p:ext uri="{BB962C8B-B14F-4D97-AF65-F5344CB8AC3E}">
        <p14:creationId xmlns:p14="http://schemas.microsoft.com/office/powerpoint/2010/main" val="693993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Geotropism</a:t>
            </a:r>
            <a:endParaRPr lang="en-US" dirty="0"/>
          </a:p>
        </p:txBody>
      </p:sp>
      <p:sp>
        <p:nvSpPr>
          <p:cNvPr id="3" name="Content Placeholder 2"/>
          <p:cNvSpPr>
            <a:spLocks noGrp="1"/>
          </p:cNvSpPr>
          <p:nvPr>
            <p:ph idx="1"/>
          </p:nvPr>
        </p:nvSpPr>
        <p:spPr/>
        <p:txBody>
          <a:bodyPr>
            <a:normAutofit/>
          </a:bodyPr>
          <a:lstStyle/>
          <a:p>
            <a:r>
              <a:rPr lang="en-GB" sz="2400" dirty="0"/>
              <a:t>This is a growth response to </a:t>
            </a:r>
            <a:r>
              <a:rPr lang="en-GB" sz="2400" b="1" dirty="0"/>
              <a:t>gravity</a:t>
            </a:r>
            <a:r>
              <a:rPr lang="en-GB" sz="2400" dirty="0"/>
              <a:t>.  </a:t>
            </a:r>
          </a:p>
          <a:p>
            <a:r>
              <a:rPr lang="en-GB" sz="2400" dirty="0"/>
              <a:t>Roots are </a:t>
            </a:r>
            <a:r>
              <a:rPr lang="en-GB" sz="2400" b="1" dirty="0"/>
              <a:t>positively geotropic</a:t>
            </a:r>
            <a:r>
              <a:rPr lang="en-GB" sz="2400" dirty="0"/>
              <a:t>, i.e. they grow in the direction of </a:t>
            </a:r>
            <a:r>
              <a:rPr lang="en-GB" sz="2400" b="1" dirty="0"/>
              <a:t>gravity</a:t>
            </a:r>
            <a:r>
              <a:rPr lang="en-GB" sz="2400" dirty="0"/>
              <a:t>.  </a:t>
            </a:r>
          </a:p>
          <a:p>
            <a:r>
              <a:rPr lang="en-GB" sz="2400" dirty="0"/>
              <a:t>(Shoots are negatively geotropic; they grow in the opposite direction to gravity).</a:t>
            </a:r>
          </a:p>
          <a:p>
            <a:pPr lvl="0"/>
            <a:r>
              <a:rPr lang="en-GB" altLang="zh-CN" sz="2400" dirty="0"/>
              <a:t>Gravity causes </a:t>
            </a:r>
            <a:r>
              <a:rPr lang="en-GB" altLang="zh-CN" sz="2400" b="1" dirty="0"/>
              <a:t>auxin</a:t>
            </a:r>
            <a:r>
              <a:rPr lang="en-GB" altLang="zh-CN" sz="2400" dirty="0"/>
              <a:t> to accumulate on the </a:t>
            </a:r>
            <a:r>
              <a:rPr lang="en-GB" altLang="zh-CN" sz="2400" b="1" dirty="0"/>
              <a:t>lower</a:t>
            </a:r>
            <a:r>
              <a:rPr lang="en-GB" altLang="zh-CN" sz="2400" dirty="0"/>
              <a:t> side of the root.</a:t>
            </a:r>
            <a:endParaRPr lang="en-US" altLang="zh-CN" sz="2400" dirty="0"/>
          </a:p>
          <a:p>
            <a:pPr lvl="0"/>
            <a:r>
              <a:rPr lang="en-GB" altLang="zh-CN" sz="2400" dirty="0"/>
              <a:t>Root growth is </a:t>
            </a:r>
            <a:r>
              <a:rPr lang="en-GB" altLang="zh-CN" sz="2400" b="1" dirty="0"/>
              <a:t>inhibited</a:t>
            </a:r>
            <a:r>
              <a:rPr lang="en-GB" altLang="zh-CN" sz="2400" dirty="0"/>
              <a:t> by this concentration of auxin, so the </a:t>
            </a:r>
            <a:r>
              <a:rPr lang="en-GB" altLang="zh-CN" sz="2400" b="1" dirty="0"/>
              <a:t>lower side grows more slowly</a:t>
            </a:r>
            <a:r>
              <a:rPr lang="en-GB" altLang="zh-CN" sz="2400" dirty="0"/>
              <a:t>.</a:t>
            </a:r>
            <a:endParaRPr lang="en-US" altLang="zh-CN" sz="2400" dirty="0"/>
          </a:p>
          <a:p>
            <a:pPr lvl="0"/>
            <a:r>
              <a:rPr lang="en-GB" altLang="zh-CN" sz="2400" dirty="0"/>
              <a:t>As a result, the root </a:t>
            </a:r>
            <a:r>
              <a:rPr lang="en-GB" altLang="zh-CN" sz="2400" b="1" dirty="0"/>
              <a:t>bends towards gravity</a:t>
            </a:r>
            <a:r>
              <a:rPr lang="en-GB" altLang="zh-CN" sz="2400" dirty="0"/>
              <a:t>.</a:t>
            </a:r>
            <a:endParaRPr lang="en-US" altLang="zh-CN" sz="2400" dirty="0"/>
          </a:p>
        </p:txBody>
      </p:sp>
    </p:spTree>
    <p:extLst>
      <p:ext uri="{BB962C8B-B14F-4D97-AF65-F5344CB8AC3E}">
        <p14:creationId xmlns:p14="http://schemas.microsoft.com/office/powerpoint/2010/main" val="297836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Geotropism</a:t>
            </a:r>
          </a:p>
        </p:txBody>
      </p:sp>
      <p:pic>
        <p:nvPicPr>
          <p:cNvPr id="4" name="Content Placeholder 3" descr="bfy_plant_14_67_gravitdiag.jpg"/>
          <p:cNvPicPr>
            <a:picLocks noGrp="1" noChangeAspect="1"/>
          </p:cNvPicPr>
          <p:nvPr>
            <p:ph idx="1"/>
          </p:nvPr>
        </p:nvPicPr>
        <p:blipFill>
          <a:blip r:embed="rId2" cstate="print"/>
          <a:srcRect r="5392" b="56674"/>
          <a:stretch>
            <a:fillRect/>
          </a:stretch>
        </p:blipFill>
        <p:spPr>
          <a:xfrm>
            <a:off x="179512" y="2058176"/>
            <a:ext cx="4200635" cy="1496778"/>
          </a:xfrm>
        </p:spPr>
      </p:pic>
      <p:pic>
        <p:nvPicPr>
          <p:cNvPr id="5" name="Content Placeholder 3" descr="bfy_plant_14_67_gravitdiag.jpg"/>
          <p:cNvPicPr>
            <a:picLocks noChangeAspect="1"/>
          </p:cNvPicPr>
          <p:nvPr/>
        </p:nvPicPr>
        <p:blipFill>
          <a:blip r:embed="rId2" cstate="print"/>
          <a:srcRect t="44724"/>
          <a:stretch>
            <a:fillRect/>
          </a:stretch>
        </p:blipFill>
        <p:spPr>
          <a:xfrm>
            <a:off x="179512" y="4195492"/>
            <a:ext cx="4129197" cy="1775902"/>
          </a:xfrm>
          <a:prstGeom prst="rect">
            <a:avLst/>
          </a:prstGeom>
        </p:spPr>
      </p:pic>
      <p:pic>
        <p:nvPicPr>
          <p:cNvPr id="9" name="图片 8">
            <a:extLst>
              <a:ext uri="{FF2B5EF4-FFF2-40B4-BE49-F238E27FC236}">
                <a16:creationId xmlns:a16="http://schemas.microsoft.com/office/drawing/2014/main" id="{068DA120-F062-9340-83C4-62D169263BD5}"/>
              </a:ext>
            </a:extLst>
          </p:cNvPr>
          <p:cNvPicPr>
            <a:picLocks noChangeAspect="1"/>
          </p:cNvPicPr>
          <p:nvPr/>
        </p:nvPicPr>
        <p:blipFill>
          <a:blip r:embed="rId3"/>
          <a:stretch>
            <a:fillRect/>
          </a:stretch>
        </p:blipFill>
        <p:spPr>
          <a:xfrm>
            <a:off x="4600473" y="1844824"/>
            <a:ext cx="4416201" cy="2392109"/>
          </a:xfrm>
          <a:prstGeom prst="rect">
            <a:avLst/>
          </a:prstGeom>
        </p:spPr>
      </p:pic>
      <p:sp>
        <p:nvSpPr>
          <p:cNvPr id="10" name="文本框 9">
            <a:extLst>
              <a:ext uri="{FF2B5EF4-FFF2-40B4-BE49-F238E27FC236}">
                <a16:creationId xmlns:a16="http://schemas.microsoft.com/office/drawing/2014/main" id="{EDF8A926-892D-D84A-A784-6203EA895CAB}"/>
              </a:ext>
            </a:extLst>
          </p:cNvPr>
          <p:cNvSpPr txBox="1"/>
          <p:nvPr/>
        </p:nvSpPr>
        <p:spPr>
          <a:xfrm>
            <a:off x="4860032" y="4437112"/>
            <a:ext cx="3960440" cy="646331"/>
          </a:xfrm>
          <a:prstGeom prst="rect">
            <a:avLst/>
          </a:prstGeom>
          <a:noFill/>
        </p:spPr>
        <p:txBody>
          <a:bodyPr wrap="square" rtlCol="0">
            <a:spAutoFit/>
          </a:bodyPr>
          <a:lstStyle/>
          <a:p>
            <a:r>
              <a:rPr kumimoji="1" lang="en-US" altLang="zh-CN" dirty="0"/>
              <a:t>Q:</a:t>
            </a:r>
            <a:r>
              <a:rPr kumimoji="1" lang="zh-CN" altLang="en-US" dirty="0"/>
              <a:t> </a:t>
            </a:r>
            <a:r>
              <a:rPr kumimoji="1" lang="en-US" altLang="zh-CN" dirty="0"/>
              <a:t>Could</a:t>
            </a:r>
            <a:r>
              <a:rPr kumimoji="1" lang="zh-CN" altLang="en-US" dirty="0"/>
              <a:t> </a:t>
            </a:r>
            <a:r>
              <a:rPr kumimoji="1" lang="en-US" altLang="zh-CN" dirty="0"/>
              <a:t>you</a:t>
            </a:r>
            <a:r>
              <a:rPr kumimoji="1" lang="zh-CN" altLang="en-US" dirty="0"/>
              <a:t> </a:t>
            </a:r>
            <a:r>
              <a:rPr kumimoji="1" lang="en-US" altLang="zh-CN" dirty="0"/>
              <a:t>predict</a:t>
            </a:r>
            <a:r>
              <a:rPr kumimoji="1" lang="zh-CN" altLang="en-US" dirty="0"/>
              <a:t> </a:t>
            </a:r>
            <a:r>
              <a:rPr kumimoji="1" lang="en-US" altLang="zh-CN" dirty="0"/>
              <a:t>the</a:t>
            </a:r>
            <a:r>
              <a:rPr kumimoji="1" lang="zh-CN" altLang="en-US" dirty="0"/>
              <a:t> </a:t>
            </a:r>
            <a:r>
              <a:rPr kumimoji="1" lang="en-US" altLang="zh-CN" dirty="0"/>
              <a:t>growth</a:t>
            </a:r>
            <a:r>
              <a:rPr kumimoji="1" lang="zh-CN" altLang="en-US" dirty="0"/>
              <a:t> </a:t>
            </a:r>
            <a:r>
              <a:rPr kumimoji="1" lang="en-US" altLang="zh-CN" dirty="0"/>
              <a:t>direction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shoot</a:t>
            </a:r>
            <a:r>
              <a:rPr kumimoji="1" lang="zh-CN" altLang="en-US" dirty="0"/>
              <a:t> </a:t>
            </a:r>
            <a:r>
              <a:rPr kumimoji="1" lang="en-US" altLang="zh-CN" dirty="0"/>
              <a:t>in</a:t>
            </a:r>
            <a:r>
              <a:rPr kumimoji="1" lang="zh-CN" altLang="en-US" dirty="0"/>
              <a:t> </a:t>
            </a:r>
            <a:r>
              <a:rPr kumimoji="1" lang="en-US" altLang="zh-CN" dirty="0"/>
              <a:t>this</a:t>
            </a:r>
            <a:r>
              <a:rPr kumimoji="1" lang="zh-CN" altLang="en-US" dirty="0"/>
              <a:t> </a:t>
            </a:r>
            <a:r>
              <a:rPr kumimoji="1" lang="en-US" altLang="zh-CN" dirty="0"/>
              <a:t>picture?</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C9E0FCB-2432-7948-A1C6-C83FEE829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404663"/>
            <a:ext cx="4968552" cy="3057571"/>
          </a:xfrm>
          <a:prstGeom prst="rect">
            <a:avLst/>
          </a:prstGeom>
        </p:spPr>
      </p:pic>
      <p:sp>
        <p:nvSpPr>
          <p:cNvPr id="5" name="文本框 4">
            <a:extLst>
              <a:ext uri="{FF2B5EF4-FFF2-40B4-BE49-F238E27FC236}">
                <a16:creationId xmlns:a16="http://schemas.microsoft.com/office/drawing/2014/main" id="{2E42E120-4124-FA47-87D7-2EA2992B1B39}"/>
              </a:ext>
            </a:extLst>
          </p:cNvPr>
          <p:cNvSpPr txBox="1"/>
          <p:nvPr/>
        </p:nvSpPr>
        <p:spPr>
          <a:xfrm>
            <a:off x="251520" y="3645024"/>
            <a:ext cx="3538736" cy="646331"/>
          </a:xfrm>
          <a:prstGeom prst="rect">
            <a:avLst/>
          </a:prstGeom>
          <a:noFill/>
        </p:spPr>
        <p:txBody>
          <a:bodyPr wrap="square" rtlCol="0">
            <a:spAutoFit/>
          </a:bodyPr>
          <a:lstStyle/>
          <a:p>
            <a:r>
              <a:rPr kumimoji="1" lang="en-US" altLang="zh-CN" dirty="0"/>
              <a:t>Q:</a:t>
            </a:r>
            <a:r>
              <a:rPr kumimoji="1" lang="zh-CN" altLang="en-US" dirty="0"/>
              <a:t> </a:t>
            </a:r>
            <a:r>
              <a:rPr kumimoji="1" lang="en-US" altLang="zh-CN" dirty="0"/>
              <a:t>What</a:t>
            </a:r>
            <a:r>
              <a:rPr kumimoji="1" lang="zh-CN" altLang="en-US" dirty="0"/>
              <a:t> </a:t>
            </a:r>
            <a:r>
              <a:rPr kumimoji="1" lang="en-US" altLang="zh-CN" dirty="0"/>
              <a:t>response</a:t>
            </a:r>
            <a:r>
              <a:rPr kumimoji="1" lang="zh-CN" altLang="en-US" dirty="0"/>
              <a:t> </a:t>
            </a:r>
            <a:r>
              <a:rPr kumimoji="1" lang="en-US" altLang="zh-CN" dirty="0"/>
              <a:t>you</a:t>
            </a:r>
            <a:r>
              <a:rPr kumimoji="1" lang="zh-CN" altLang="en-US" dirty="0"/>
              <a:t> </a:t>
            </a:r>
            <a:r>
              <a:rPr kumimoji="1" lang="en-US" altLang="zh-CN" dirty="0"/>
              <a:t>can</a:t>
            </a:r>
            <a:r>
              <a:rPr kumimoji="1" lang="zh-CN" altLang="en-US" dirty="0"/>
              <a:t> </a:t>
            </a:r>
            <a:r>
              <a:rPr kumimoji="1" lang="en-US" altLang="zh-CN" dirty="0"/>
              <a:t>see</a:t>
            </a:r>
            <a:r>
              <a:rPr kumimoji="1" lang="zh-CN" altLang="en-US" dirty="0"/>
              <a:t> </a:t>
            </a:r>
            <a:r>
              <a:rPr kumimoji="1" lang="en-US" altLang="zh-CN" dirty="0"/>
              <a:t>from</a:t>
            </a:r>
            <a:r>
              <a:rPr kumimoji="1" lang="zh-CN" altLang="en-US" dirty="0"/>
              <a:t> </a:t>
            </a:r>
            <a:r>
              <a:rPr kumimoji="1" lang="en-US" altLang="zh-CN" dirty="0"/>
              <a:t>this</a:t>
            </a:r>
            <a:r>
              <a:rPr kumimoji="1" lang="zh-CN" altLang="en-US" dirty="0"/>
              <a:t> </a:t>
            </a:r>
            <a:r>
              <a:rPr kumimoji="1" lang="en-US" altLang="zh-CN" dirty="0"/>
              <a:t>plant</a:t>
            </a:r>
            <a:r>
              <a:rPr kumimoji="1" lang="zh-CN" altLang="en-US" dirty="0"/>
              <a:t> </a:t>
            </a:r>
            <a:r>
              <a:rPr kumimoji="1" lang="en-US" altLang="zh-CN" dirty="0"/>
              <a:t>in</a:t>
            </a:r>
            <a:r>
              <a:rPr kumimoji="1" lang="zh-CN" altLang="en-US" dirty="0"/>
              <a:t> </a:t>
            </a:r>
            <a:r>
              <a:rPr kumimoji="1" lang="en-US" altLang="zh-CN" dirty="0"/>
              <a:t>this</a:t>
            </a:r>
            <a:r>
              <a:rPr kumimoji="1" lang="zh-CN" altLang="en-US" dirty="0"/>
              <a:t> </a:t>
            </a:r>
            <a:r>
              <a:rPr kumimoji="1" lang="en-US" altLang="zh-CN" dirty="0"/>
              <a:t>picture?</a:t>
            </a:r>
            <a:endParaRPr kumimoji="1" lang="zh-CN" altLang="en-US" dirty="0"/>
          </a:p>
        </p:txBody>
      </p:sp>
      <p:pic>
        <p:nvPicPr>
          <p:cNvPr id="3" name="图片 2">
            <a:extLst>
              <a:ext uri="{FF2B5EF4-FFF2-40B4-BE49-F238E27FC236}">
                <a16:creationId xmlns:a16="http://schemas.microsoft.com/office/drawing/2014/main" id="{6533EF9F-FE1B-E440-B165-546251AA0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2354" y="3148176"/>
            <a:ext cx="4941268" cy="3709824"/>
          </a:xfrm>
          <a:prstGeom prst="rect">
            <a:avLst/>
          </a:prstGeom>
        </p:spPr>
      </p:pic>
    </p:spTree>
    <p:extLst>
      <p:ext uri="{BB962C8B-B14F-4D97-AF65-F5344CB8AC3E}">
        <p14:creationId xmlns:p14="http://schemas.microsoft.com/office/powerpoint/2010/main" val="169148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572000" y="3356992"/>
            <a:ext cx="4449400" cy="2996952"/>
          </a:xfrm>
          <a:prstGeom prst="rect">
            <a:avLst/>
          </a:prstGeom>
        </p:spPr>
      </p:pic>
      <p:sp>
        <p:nvSpPr>
          <p:cNvPr id="3" name="标题 2">
            <a:extLst>
              <a:ext uri="{FF2B5EF4-FFF2-40B4-BE49-F238E27FC236}">
                <a16:creationId xmlns:a16="http://schemas.microsoft.com/office/drawing/2014/main" id="{0DD17E03-7D6B-DA41-A4D7-0B696C153B28}"/>
              </a:ext>
            </a:extLst>
          </p:cNvPr>
          <p:cNvSpPr>
            <a:spLocks noGrp="1"/>
          </p:cNvSpPr>
          <p:nvPr>
            <p:ph type="title"/>
          </p:nvPr>
        </p:nvSpPr>
        <p:spPr/>
        <p:txBody>
          <a:bodyPr/>
          <a:lstStyle/>
          <a:p>
            <a:r>
              <a:rPr kumimoji="1" lang="en-US" altLang="zh-CN" dirty="0"/>
              <a:t>Auxin</a:t>
            </a:r>
            <a:endParaRPr kumimoji="1" lang="zh-CN" altLang="en-US" dirty="0"/>
          </a:p>
        </p:txBody>
      </p:sp>
      <p:sp>
        <p:nvSpPr>
          <p:cNvPr id="4" name="文本框 3">
            <a:extLst>
              <a:ext uri="{FF2B5EF4-FFF2-40B4-BE49-F238E27FC236}">
                <a16:creationId xmlns:a16="http://schemas.microsoft.com/office/drawing/2014/main" id="{A37A1918-D639-3147-AE4F-2BE63D24C9C0}"/>
              </a:ext>
            </a:extLst>
          </p:cNvPr>
          <p:cNvSpPr txBox="1"/>
          <p:nvPr/>
        </p:nvSpPr>
        <p:spPr>
          <a:xfrm>
            <a:off x="457200" y="1772816"/>
            <a:ext cx="3754760" cy="3683060"/>
          </a:xfrm>
          <a:prstGeom prst="rect">
            <a:avLst/>
          </a:prstGeom>
          <a:noFill/>
        </p:spPr>
        <p:txBody>
          <a:bodyPr wrap="square" rtlCol="0">
            <a:spAutoFit/>
          </a:bodyPr>
          <a:lstStyle/>
          <a:p>
            <a:pPr>
              <a:spcBef>
                <a:spcPts val="1000"/>
              </a:spcBef>
            </a:pPr>
            <a:r>
              <a:rPr kumimoji="1" lang="en-US" altLang="zh-CN" sz="2000" dirty="0"/>
              <a:t>Explain the role of auxin in controlling shoot growth, limited to:</a:t>
            </a:r>
          </a:p>
          <a:p>
            <a:pPr>
              <a:spcBef>
                <a:spcPts val="1000"/>
              </a:spcBef>
            </a:pPr>
            <a:r>
              <a:rPr kumimoji="1" lang="en-US" altLang="zh-CN" sz="2000" dirty="0"/>
              <a:t>– auxin made in shoot tip and root tip</a:t>
            </a:r>
          </a:p>
          <a:p>
            <a:pPr>
              <a:spcBef>
                <a:spcPts val="1000"/>
              </a:spcBef>
            </a:pPr>
            <a:r>
              <a:rPr kumimoji="1" lang="en-US" altLang="zh-CN" sz="2000" dirty="0"/>
              <a:t>– auxin spreads through the plant from the shoot tip</a:t>
            </a:r>
          </a:p>
          <a:p>
            <a:pPr>
              <a:spcBef>
                <a:spcPts val="1000"/>
              </a:spcBef>
            </a:pPr>
            <a:r>
              <a:rPr kumimoji="1" lang="en-US" altLang="zh-CN" sz="2000" dirty="0"/>
              <a:t>– auxin is unequally distributed in response to light and gravity</a:t>
            </a:r>
          </a:p>
          <a:p>
            <a:pPr>
              <a:spcBef>
                <a:spcPts val="1000"/>
              </a:spcBef>
            </a:pPr>
            <a:r>
              <a:rPr kumimoji="1" lang="en-US" altLang="zh-CN" sz="2000" dirty="0"/>
              <a:t>– auxin stimulates cell elongation</a:t>
            </a:r>
            <a:endParaRPr kumimoji="1" lang="zh-CN" altLang="en-US" sz="2000" dirty="0"/>
          </a:p>
        </p:txBody>
      </p:sp>
      <p:sp>
        <p:nvSpPr>
          <p:cNvPr id="6" name="文本框 5">
            <a:extLst>
              <a:ext uri="{FF2B5EF4-FFF2-40B4-BE49-F238E27FC236}">
                <a16:creationId xmlns:a16="http://schemas.microsoft.com/office/drawing/2014/main" id="{5FA0D680-B988-BA40-895B-DB4168858618}"/>
              </a:ext>
            </a:extLst>
          </p:cNvPr>
          <p:cNvSpPr txBox="1"/>
          <p:nvPr/>
        </p:nvSpPr>
        <p:spPr>
          <a:xfrm>
            <a:off x="4960496" y="2065233"/>
            <a:ext cx="3672408" cy="1015663"/>
          </a:xfrm>
          <a:prstGeom prst="rect">
            <a:avLst/>
          </a:prstGeom>
          <a:noFill/>
        </p:spPr>
        <p:txBody>
          <a:bodyPr wrap="square" rtlCol="0">
            <a:spAutoFit/>
          </a:bodyPr>
          <a:lstStyle/>
          <a:p>
            <a:r>
              <a:rPr kumimoji="1" lang="en-US" altLang="zh-CN" sz="2000" dirty="0"/>
              <a:t>Dual effect of auxin: </a:t>
            </a:r>
          </a:p>
          <a:p>
            <a:r>
              <a:rPr kumimoji="1" lang="en-US" altLang="zh-CN" sz="2000" dirty="0"/>
              <a:t>can </a:t>
            </a:r>
            <a:r>
              <a:rPr kumimoji="1" lang="en-US" altLang="zh-CN" sz="2000" b="1" dirty="0"/>
              <a:t>stimulate</a:t>
            </a:r>
            <a:r>
              <a:rPr kumimoji="1" lang="en-US" altLang="zh-CN" sz="2000" dirty="0"/>
              <a:t> OR </a:t>
            </a:r>
            <a:r>
              <a:rPr kumimoji="1" lang="en-US" altLang="zh-CN" sz="2000" b="1" dirty="0"/>
              <a:t>inhibit growth </a:t>
            </a:r>
            <a:r>
              <a:rPr kumimoji="1" lang="en-US" altLang="zh-CN" sz="2000" dirty="0"/>
              <a:t>depending on the concentrations.</a:t>
            </a:r>
            <a:endParaRPr kumimoji="1" lang="zh-CN" altLang="en-US" sz="2000" dirty="0"/>
          </a:p>
        </p:txBody>
      </p:sp>
    </p:spTree>
    <p:extLst>
      <p:ext uri="{BB962C8B-B14F-4D97-AF65-F5344CB8AC3E}">
        <p14:creationId xmlns:p14="http://schemas.microsoft.com/office/powerpoint/2010/main" val="72804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checkerboard(across)">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58BA8-9A9A-D24F-B732-34BE43C5416A}"/>
              </a:ext>
            </a:extLst>
          </p:cNvPr>
          <p:cNvSpPr>
            <a:spLocks noGrp="1"/>
          </p:cNvSpPr>
          <p:nvPr>
            <p:ph type="title"/>
          </p:nvPr>
        </p:nvSpPr>
        <p:spPr>
          <a:xfrm>
            <a:off x="457200" y="274638"/>
            <a:ext cx="3970784" cy="1143000"/>
          </a:xfrm>
        </p:spPr>
        <p:txBody>
          <a:bodyPr/>
          <a:lstStyle/>
          <a:p>
            <a:r>
              <a:rPr kumimoji="1" lang="en-US" altLang="zh-CN" dirty="0"/>
              <a:t>Plant</a:t>
            </a:r>
            <a:r>
              <a:rPr kumimoji="1" lang="zh-CN" altLang="en-US" dirty="0"/>
              <a:t> </a:t>
            </a:r>
            <a:r>
              <a:rPr kumimoji="1" lang="en-US" altLang="zh-CN" dirty="0"/>
              <a:t>movement</a:t>
            </a:r>
            <a:endParaRPr kumimoji="1" lang="zh-CN" altLang="en-US" dirty="0"/>
          </a:p>
        </p:txBody>
      </p:sp>
      <p:sp>
        <p:nvSpPr>
          <p:cNvPr id="3" name="内容占位符 2">
            <a:extLst>
              <a:ext uri="{FF2B5EF4-FFF2-40B4-BE49-F238E27FC236}">
                <a16:creationId xmlns:a16="http://schemas.microsoft.com/office/drawing/2014/main" id="{A3BB9C1A-E841-C748-A8B9-89CC0DCA0FED}"/>
              </a:ext>
            </a:extLst>
          </p:cNvPr>
          <p:cNvSpPr>
            <a:spLocks noGrp="1"/>
          </p:cNvSpPr>
          <p:nvPr>
            <p:ph idx="1"/>
          </p:nvPr>
        </p:nvSpPr>
        <p:spPr>
          <a:xfrm>
            <a:off x="251520" y="1984612"/>
            <a:ext cx="8229600" cy="4853136"/>
          </a:xfrm>
        </p:spPr>
        <p:txBody>
          <a:bodyPr>
            <a:normAutofit fontScale="92500" lnSpcReduction="20000"/>
          </a:bodyPr>
          <a:lstStyle/>
          <a:p>
            <a:pPr>
              <a:lnSpc>
                <a:spcPct val="110000"/>
              </a:lnSpc>
              <a:spcBef>
                <a:spcPts val="1000"/>
              </a:spcBef>
            </a:pPr>
            <a:r>
              <a:rPr kumimoji="1" lang="en-US" altLang="zh-CN" sz="2400" b="1" dirty="0"/>
              <a:t>Movement</a:t>
            </a:r>
            <a:r>
              <a:rPr kumimoji="1" lang="zh-CN" altLang="en-US" sz="2400" dirty="0"/>
              <a:t> </a:t>
            </a:r>
            <a:r>
              <a:rPr kumimoji="1" lang="en-US" altLang="zh-CN" sz="2400" dirty="0"/>
              <a:t>definition:</a:t>
            </a:r>
          </a:p>
          <a:p>
            <a:pPr>
              <a:lnSpc>
                <a:spcPct val="110000"/>
              </a:lnSpc>
              <a:spcBef>
                <a:spcPts val="1000"/>
              </a:spcBef>
            </a:pPr>
            <a:r>
              <a:rPr kumimoji="1" lang="en-US" altLang="zh-CN" sz="2400" dirty="0"/>
              <a:t>An</a:t>
            </a:r>
            <a:r>
              <a:rPr kumimoji="1" lang="zh-CN" altLang="en-US" sz="2400" dirty="0"/>
              <a:t> </a:t>
            </a:r>
            <a:r>
              <a:rPr kumimoji="1" lang="en-US" altLang="zh-CN" sz="2400" dirty="0"/>
              <a:t>action</a:t>
            </a:r>
            <a:r>
              <a:rPr kumimoji="1" lang="zh-CN" altLang="en-US" sz="2400" dirty="0"/>
              <a:t> </a:t>
            </a:r>
            <a:r>
              <a:rPr kumimoji="1" lang="en-US" altLang="zh-CN" sz="2400" dirty="0"/>
              <a:t>by</a:t>
            </a:r>
            <a:r>
              <a:rPr kumimoji="1" lang="zh-CN" altLang="en-US" sz="2400" dirty="0"/>
              <a:t> </a:t>
            </a:r>
            <a:r>
              <a:rPr kumimoji="1" lang="en-US" altLang="zh-CN" sz="2400" b="1" dirty="0"/>
              <a:t>an</a:t>
            </a:r>
            <a:r>
              <a:rPr kumimoji="1" lang="zh-CN" altLang="en-US" sz="2400" b="1" dirty="0"/>
              <a:t> </a:t>
            </a:r>
            <a:r>
              <a:rPr kumimoji="1" lang="en-US" altLang="zh-CN" sz="2400" b="1" dirty="0"/>
              <a:t>organism</a:t>
            </a:r>
            <a:r>
              <a:rPr kumimoji="1" lang="zh-CN" altLang="en-US" sz="2400" b="1" dirty="0"/>
              <a:t> </a:t>
            </a:r>
            <a:r>
              <a:rPr kumimoji="1" lang="en-US" altLang="zh-CN" sz="2400" dirty="0"/>
              <a:t>or</a:t>
            </a:r>
            <a:r>
              <a:rPr kumimoji="1" lang="zh-CN" altLang="en-US" sz="2400" dirty="0"/>
              <a:t> </a:t>
            </a:r>
            <a:r>
              <a:rPr kumimoji="1" lang="en-US" altLang="zh-CN" sz="2400" b="1" dirty="0"/>
              <a:t>part</a:t>
            </a:r>
            <a:r>
              <a:rPr kumimoji="1" lang="zh-CN" altLang="en-US" sz="2400" b="1" dirty="0"/>
              <a:t> </a:t>
            </a:r>
            <a:r>
              <a:rPr kumimoji="1" lang="en-US" altLang="zh-CN" sz="2400" b="1" dirty="0"/>
              <a:t>of</a:t>
            </a:r>
            <a:r>
              <a:rPr kumimoji="1" lang="zh-CN" altLang="en-US" sz="2400" b="1" dirty="0"/>
              <a:t> </a:t>
            </a:r>
            <a:r>
              <a:rPr kumimoji="1" lang="en-US" altLang="zh-CN" sz="2400" b="1" dirty="0"/>
              <a:t>an</a:t>
            </a:r>
            <a:r>
              <a:rPr kumimoji="1" lang="zh-CN" altLang="en-US" sz="2400" b="1" dirty="0"/>
              <a:t> </a:t>
            </a:r>
            <a:r>
              <a:rPr kumimoji="1" lang="en-US" altLang="zh-CN" sz="2400" b="1" dirty="0"/>
              <a:t>organism</a:t>
            </a:r>
            <a:r>
              <a:rPr kumimoji="1" lang="zh-CN" altLang="en-US" sz="2400" b="1" dirty="0"/>
              <a:t> </a:t>
            </a:r>
            <a:r>
              <a:rPr kumimoji="1" lang="en-US" altLang="zh-CN" sz="2400" dirty="0"/>
              <a:t>causing</a:t>
            </a:r>
            <a:r>
              <a:rPr kumimoji="1" lang="zh-CN" altLang="en-US" sz="2400" dirty="0"/>
              <a:t> </a:t>
            </a:r>
            <a:r>
              <a:rPr kumimoji="1" lang="en-US" altLang="zh-CN" sz="2400" dirty="0"/>
              <a:t>a</a:t>
            </a:r>
            <a:r>
              <a:rPr kumimoji="1" lang="zh-CN" altLang="en-US" sz="2400" dirty="0"/>
              <a:t> </a:t>
            </a:r>
            <a:r>
              <a:rPr kumimoji="1" lang="en-US" altLang="zh-CN" sz="2400" dirty="0"/>
              <a:t>change</a:t>
            </a:r>
            <a:r>
              <a:rPr kumimoji="1" lang="zh-CN" altLang="en-US" sz="2400" dirty="0"/>
              <a:t> </a:t>
            </a:r>
            <a:r>
              <a:rPr kumimoji="1" lang="en-US" altLang="zh-CN" sz="2400" dirty="0"/>
              <a:t>of</a:t>
            </a:r>
            <a:r>
              <a:rPr kumimoji="1" lang="zh-CN" altLang="en-US" sz="2400" dirty="0"/>
              <a:t> </a:t>
            </a:r>
            <a:r>
              <a:rPr kumimoji="1" lang="en-US" altLang="zh-CN" sz="2400" b="1" dirty="0"/>
              <a:t>position</a:t>
            </a:r>
            <a:r>
              <a:rPr kumimoji="1" lang="zh-CN" altLang="en-US" sz="2400" dirty="0"/>
              <a:t> </a:t>
            </a:r>
            <a:r>
              <a:rPr kumimoji="1" lang="en-US" altLang="zh-CN" sz="2400" dirty="0"/>
              <a:t>or</a:t>
            </a:r>
            <a:r>
              <a:rPr kumimoji="1" lang="zh-CN" altLang="en-US" sz="2400" dirty="0"/>
              <a:t> </a:t>
            </a:r>
            <a:r>
              <a:rPr kumimoji="1" lang="en-US" altLang="zh-CN" sz="2400" b="1" dirty="0"/>
              <a:t>place</a:t>
            </a:r>
            <a:r>
              <a:rPr kumimoji="1" lang="en-US" altLang="zh-CN" sz="2400" dirty="0"/>
              <a:t>.</a:t>
            </a:r>
          </a:p>
          <a:p>
            <a:pPr>
              <a:lnSpc>
                <a:spcPct val="110000"/>
              </a:lnSpc>
              <a:spcBef>
                <a:spcPts val="1000"/>
              </a:spcBef>
            </a:pPr>
            <a:r>
              <a:rPr kumimoji="1" lang="en-US" altLang="zh-CN" sz="2400" dirty="0"/>
              <a:t>Q:</a:t>
            </a:r>
            <a:r>
              <a:rPr kumimoji="1" lang="zh-CN" altLang="en-US" sz="2400" dirty="0"/>
              <a:t> </a:t>
            </a:r>
            <a:r>
              <a:rPr kumimoji="1" lang="en-US" altLang="zh-CN" sz="2400" dirty="0"/>
              <a:t>How</a:t>
            </a:r>
            <a:r>
              <a:rPr kumimoji="1" lang="zh-CN" altLang="en-US" sz="2400" dirty="0"/>
              <a:t> </a:t>
            </a:r>
            <a:r>
              <a:rPr kumimoji="1" lang="en-US" altLang="zh-CN" sz="2400" dirty="0"/>
              <a:t>do</a:t>
            </a:r>
            <a:r>
              <a:rPr kumimoji="1" lang="zh-CN" altLang="en-US" sz="2400" dirty="0"/>
              <a:t> </a:t>
            </a:r>
            <a:r>
              <a:rPr kumimoji="1" lang="en-US" altLang="zh-CN" sz="2400" dirty="0"/>
              <a:t>plants</a:t>
            </a:r>
            <a:r>
              <a:rPr kumimoji="1" lang="zh-CN" altLang="en-US" sz="2400" dirty="0"/>
              <a:t> </a:t>
            </a:r>
            <a:r>
              <a:rPr kumimoji="1" lang="en-US" altLang="zh-CN" sz="2400" dirty="0"/>
              <a:t>move?</a:t>
            </a:r>
            <a:r>
              <a:rPr kumimoji="1" lang="zh-CN" altLang="en-US" sz="2400" dirty="0"/>
              <a:t> </a:t>
            </a:r>
            <a:r>
              <a:rPr kumimoji="1" lang="en-US" altLang="zh-CN" sz="2400" dirty="0"/>
              <a:t>Give</a:t>
            </a:r>
            <a:r>
              <a:rPr kumimoji="1" lang="zh-CN" altLang="en-US" sz="2400" dirty="0"/>
              <a:t> </a:t>
            </a:r>
            <a:r>
              <a:rPr kumimoji="1" lang="en-US" altLang="zh-CN" sz="2400" dirty="0"/>
              <a:t>examples.</a:t>
            </a:r>
          </a:p>
          <a:p>
            <a:pPr marL="849313" indent="-442913">
              <a:lnSpc>
                <a:spcPct val="110000"/>
              </a:lnSpc>
              <a:spcBef>
                <a:spcPts val="1000"/>
              </a:spcBef>
              <a:buFont typeface="Wingdings" pitchFamily="2" charset="2"/>
              <a:buChar char="ü"/>
            </a:pPr>
            <a:r>
              <a:rPr kumimoji="1" lang="en-US" altLang="zh-CN" sz="2400" dirty="0"/>
              <a:t>Plants bend towards light by growth.</a:t>
            </a:r>
          </a:p>
          <a:p>
            <a:pPr marL="849313" indent="-442913">
              <a:lnSpc>
                <a:spcPct val="110000"/>
              </a:lnSpc>
              <a:spcBef>
                <a:spcPts val="1000"/>
              </a:spcBef>
              <a:buFont typeface="Wingdings" pitchFamily="2" charset="2"/>
              <a:buChar char="ü"/>
            </a:pPr>
            <a:r>
              <a:rPr kumimoji="1" lang="en-US" altLang="zh-CN" sz="2400" dirty="0"/>
              <a:t>The Sensitive Mimosa leaves droop almost at once when they are touched or hit by a raindrop.</a:t>
            </a:r>
          </a:p>
          <a:p>
            <a:pPr marL="849313" indent="-442913">
              <a:lnSpc>
                <a:spcPct val="110000"/>
              </a:lnSpc>
              <a:spcBef>
                <a:spcPts val="1000"/>
              </a:spcBef>
              <a:buFont typeface="Wingdings" pitchFamily="2" charset="2"/>
              <a:buChar char="ü"/>
            </a:pPr>
            <a:r>
              <a:rPr kumimoji="1" lang="en-US" altLang="zh-CN" sz="2400" dirty="0"/>
              <a:t>The Venus Flytrap snaps shut when two of its sensitive hairs are touched at the same time.</a:t>
            </a:r>
          </a:p>
          <a:p>
            <a:pPr marL="849313" indent="-442913">
              <a:lnSpc>
                <a:spcPct val="110000"/>
              </a:lnSpc>
              <a:spcBef>
                <a:spcPts val="1000"/>
              </a:spcBef>
              <a:buFont typeface="Wingdings" pitchFamily="2" charset="2"/>
              <a:buChar char="ü"/>
            </a:pPr>
            <a:r>
              <a:rPr kumimoji="1" lang="en-US" altLang="zh-CN" sz="2400" dirty="0"/>
              <a:t>Some flowers track the sun and move round as the day progresses.</a:t>
            </a:r>
            <a:r>
              <a:rPr kumimoji="1" lang="zh-CN" altLang="en-US" sz="2400" dirty="0"/>
              <a:t> </a:t>
            </a:r>
            <a:r>
              <a:rPr kumimoji="1" lang="en-US" altLang="zh-CN" sz="2400" dirty="0"/>
              <a:t>(heliotropism)</a:t>
            </a:r>
          </a:p>
          <a:p>
            <a:pPr marL="849313" indent="-442913">
              <a:lnSpc>
                <a:spcPct val="110000"/>
              </a:lnSpc>
              <a:spcBef>
                <a:spcPts val="1000"/>
              </a:spcBef>
              <a:buFont typeface="Wingdings" pitchFamily="2" charset="2"/>
              <a:buChar char="ü"/>
            </a:pPr>
            <a:r>
              <a:rPr kumimoji="1" lang="en-US" altLang="zh-CN" sz="2400" dirty="0"/>
              <a:t>Some flowers close their petals at night.</a:t>
            </a:r>
          </a:p>
        </p:txBody>
      </p:sp>
      <p:pic>
        <p:nvPicPr>
          <p:cNvPr id="8" name="图片 7">
            <a:extLst>
              <a:ext uri="{FF2B5EF4-FFF2-40B4-BE49-F238E27FC236}">
                <a16:creationId xmlns:a16="http://schemas.microsoft.com/office/drawing/2014/main" id="{29DEF121-57F7-F540-87F5-18038B303B89}"/>
              </a:ext>
            </a:extLst>
          </p:cNvPr>
          <p:cNvPicPr>
            <a:picLocks noChangeAspect="1"/>
          </p:cNvPicPr>
          <p:nvPr/>
        </p:nvPicPr>
        <p:blipFill rotWithShape="1">
          <a:blip r:embed="rId2">
            <a:extLst>
              <a:ext uri="{28A0092B-C50C-407E-A947-70E740481C1C}">
                <a14:useLocalDpi xmlns:a14="http://schemas.microsoft.com/office/drawing/2010/main" val="0"/>
              </a:ext>
            </a:extLst>
          </a:blip>
          <a:srcRect l="6453" t="32243" r="5567" b="10939"/>
          <a:stretch/>
        </p:blipFill>
        <p:spPr>
          <a:xfrm>
            <a:off x="5292080" y="19526"/>
            <a:ext cx="3564904" cy="1728438"/>
          </a:xfrm>
          <a:prstGeom prst="rect">
            <a:avLst/>
          </a:prstGeom>
        </p:spPr>
      </p:pic>
      <p:sp>
        <p:nvSpPr>
          <p:cNvPr id="9" name="文本框 8">
            <a:extLst>
              <a:ext uri="{FF2B5EF4-FFF2-40B4-BE49-F238E27FC236}">
                <a16:creationId xmlns:a16="http://schemas.microsoft.com/office/drawing/2014/main" id="{7BA876E0-1B83-F74E-92F0-08D0683F0415}"/>
              </a:ext>
            </a:extLst>
          </p:cNvPr>
          <p:cNvSpPr txBox="1"/>
          <p:nvPr/>
        </p:nvSpPr>
        <p:spPr>
          <a:xfrm>
            <a:off x="5292080" y="1747964"/>
            <a:ext cx="3635896" cy="369332"/>
          </a:xfrm>
          <a:prstGeom prst="rect">
            <a:avLst/>
          </a:prstGeom>
          <a:noFill/>
        </p:spPr>
        <p:txBody>
          <a:bodyPr wrap="square" rtlCol="0">
            <a:spAutoFit/>
          </a:bodyPr>
          <a:lstStyle/>
          <a:p>
            <a:r>
              <a:rPr lang="en-US" altLang="zh-CN" b="1" dirty="0"/>
              <a:t>Venus flytrap</a:t>
            </a:r>
            <a:r>
              <a:rPr lang="en-US" altLang="zh-CN" dirty="0"/>
              <a:t> (</a:t>
            </a:r>
            <a:r>
              <a:rPr lang="en-US" altLang="zh-CN" i="1" dirty="0"/>
              <a:t>Dionaea muscipula</a:t>
            </a:r>
            <a:r>
              <a:rPr lang="en-US" altLang="zh-CN" dirty="0"/>
              <a:t>)</a:t>
            </a:r>
            <a:endParaRPr kumimoji="1" lang="zh-CN" altLang="en-US" dirty="0"/>
          </a:p>
        </p:txBody>
      </p:sp>
      <p:pic>
        <p:nvPicPr>
          <p:cNvPr id="11" name="图片 10">
            <a:extLst>
              <a:ext uri="{FF2B5EF4-FFF2-40B4-BE49-F238E27FC236}">
                <a16:creationId xmlns:a16="http://schemas.microsoft.com/office/drawing/2014/main" id="{45744282-9150-F846-A5F0-DA2F7DC7C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192" y="2780928"/>
            <a:ext cx="2484784" cy="1215059"/>
          </a:xfrm>
          <a:prstGeom prst="rect">
            <a:avLst/>
          </a:prstGeom>
        </p:spPr>
      </p:pic>
    </p:spTree>
    <p:extLst>
      <p:ext uri="{BB962C8B-B14F-4D97-AF65-F5344CB8AC3E}">
        <p14:creationId xmlns:p14="http://schemas.microsoft.com/office/powerpoint/2010/main" val="135562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linds(horizont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500"/>
                                        <p:tgtEl>
                                          <p:spTgt spid="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blinds(horizontal)">
                                      <p:cBhvr>
                                        <p:cTn id="50" dur="500"/>
                                        <p:tgtEl>
                                          <p:spTgt spid="3">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blinds(horizontal)">
                                      <p:cBhvr>
                                        <p:cTn id="5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D014B-DA68-CD4A-AD34-54E835E2A71A}"/>
              </a:ext>
            </a:extLst>
          </p:cNvPr>
          <p:cNvSpPr>
            <a:spLocks noGrp="1"/>
          </p:cNvSpPr>
          <p:nvPr>
            <p:ph type="title"/>
          </p:nvPr>
        </p:nvSpPr>
        <p:spPr/>
        <p:txBody>
          <a:bodyPr/>
          <a:lstStyle/>
          <a:p>
            <a:pPr marL="571500" indent="-571500">
              <a:buBlip>
                <a:blip r:embed="rId2"/>
              </a:buBlip>
            </a:pPr>
            <a:r>
              <a:rPr kumimoji="1" lang="en-US" altLang="zh-CN" dirty="0"/>
              <a:t>Plant</a:t>
            </a:r>
            <a:r>
              <a:rPr kumimoji="1" lang="zh-CN" altLang="en-US" dirty="0"/>
              <a:t> </a:t>
            </a:r>
            <a:r>
              <a:rPr kumimoji="1" lang="en-US" altLang="zh-CN" dirty="0"/>
              <a:t>hormones</a:t>
            </a:r>
            <a:endParaRPr kumimoji="1" lang="zh-CN" altLang="en-US" dirty="0"/>
          </a:p>
        </p:txBody>
      </p:sp>
      <p:sp>
        <p:nvSpPr>
          <p:cNvPr id="3" name="内容占位符 2">
            <a:extLst>
              <a:ext uri="{FF2B5EF4-FFF2-40B4-BE49-F238E27FC236}">
                <a16:creationId xmlns:a16="http://schemas.microsoft.com/office/drawing/2014/main" id="{9486B77E-5FF9-2047-8DDC-FBEAC4BECB97}"/>
              </a:ext>
            </a:extLst>
          </p:cNvPr>
          <p:cNvSpPr>
            <a:spLocks noGrp="1"/>
          </p:cNvSpPr>
          <p:nvPr>
            <p:ph idx="1"/>
          </p:nvPr>
        </p:nvSpPr>
        <p:spPr/>
        <p:txBody>
          <a:bodyPr>
            <a:normAutofit/>
          </a:bodyPr>
          <a:lstStyle/>
          <a:p>
            <a:pPr>
              <a:spcBef>
                <a:spcPts val="1000"/>
              </a:spcBef>
            </a:pPr>
            <a:r>
              <a:rPr lang="en-US" altLang="zh-CN" sz="2000" dirty="0"/>
              <a:t>Plants do coordinate,</a:t>
            </a:r>
            <a:r>
              <a:rPr lang="zh-CN" altLang="en-US" sz="2000" dirty="0"/>
              <a:t> </a:t>
            </a:r>
            <a:r>
              <a:rPr lang="en-US" altLang="zh-CN" sz="2000" dirty="0"/>
              <a:t>by the presence of hormones called plant hormones</a:t>
            </a:r>
            <a:r>
              <a:rPr lang="zh-CN" altLang="en-US" sz="2000" dirty="0"/>
              <a:t> </a:t>
            </a:r>
            <a:r>
              <a:rPr lang="en-US" altLang="zh-CN" sz="2000" dirty="0"/>
              <a:t>(also called phytohormones or Plant growth regulators).</a:t>
            </a:r>
          </a:p>
          <a:p>
            <a:pPr>
              <a:spcBef>
                <a:spcPts val="1000"/>
              </a:spcBef>
            </a:pPr>
            <a:r>
              <a:rPr lang="en-US" altLang="zh-CN" sz="2000" dirty="0"/>
              <a:t>Plant hormones help to coordinate growth, development and responses to the environment.</a:t>
            </a:r>
          </a:p>
          <a:p>
            <a:pPr>
              <a:spcBef>
                <a:spcPts val="1000"/>
              </a:spcBef>
            </a:pPr>
            <a:r>
              <a:rPr lang="en-US" altLang="zh-CN" sz="2000" dirty="0"/>
              <a:t>The </a:t>
            </a:r>
            <a:r>
              <a:rPr lang="en-US" altLang="zh-CN" sz="2000" b="1" dirty="0"/>
              <a:t>five</a:t>
            </a:r>
            <a:r>
              <a:rPr lang="en-US" altLang="zh-CN" sz="2000" dirty="0"/>
              <a:t> major types of phytohormone are auxins, gibberellins, </a:t>
            </a:r>
            <a:r>
              <a:rPr lang="en-US" altLang="zh-CN" sz="2000" dirty="0" err="1"/>
              <a:t>cytokinins</a:t>
            </a:r>
            <a:r>
              <a:rPr lang="en-US" altLang="zh-CN" sz="2000" dirty="0"/>
              <a:t>, abscisic acid, and ethylene.</a:t>
            </a:r>
          </a:p>
          <a:p>
            <a:pPr>
              <a:spcBef>
                <a:spcPts val="1000"/>
              </a:spcBef>
            </a:pPr>
            <a:r>
              <a:rPr lang="en-US" altLang="zh-CN" sz="2000" dirty="0"/>
              <a:t>1)</a:t>
            </a:r>
            <a:r>
              <a:rPr lang="zh-CN" altLang="en-US" sz="2000" dirty="0"/>
              <a:t> </a:t>
            </a:r>
            <a:r>
              <a:rPr lang="en-US" altLang="zh-CN" sz="2000" b="1" dirty="0"/>
              <a:t>Auxins</a:t>
            </a:r>
            <a:r>
              <a:rPr lang="en-US" altLang="zh-CN" sz="2000" dirty="0"/>
              <a:t> and 2)</a:t>
            </a:r>
            <a:r>
              <a:rPr lang="zh-CN" altLang="en-US" sz="2000" dirty="0"/>
              <a:t> </a:t>
            </a:r>
            <a:r>
              <a:rPr lang="en-US" altLang="zh-CN" sz="2000" dirty="0" err="1"/>
              <a:t>Gibberlins</a:t>
            </a:r>
            <a:r>
              <a:rPr lang="en-US" altLang="zh-CN" sz="2000" dirty="0"/>
              <a:t> are the hormone responsible for the growth of plant.</a:t>
            </a:r>
          </a:p>
          <a:p>
            <a:pPr>
              <a:spcBef>
                <a:spcPts val="1000"/>
              </a:spcBef>
            </a:pPr>
            <a:r>
              <a:rPr lang="en-US" altLang="zh-CN" sz="2000" dirty="0"/>
              <a:t>Auxins are responsible for the cell elongation in shoot and also regulates growth,</a:t>
            </a:r>
            <a:r>
              <a:rPr lang="zh-CN" altLang="en-US" sz="2000" dirty="0"/>
              <a:t> </a:t>
            </a:r>
            <a:r>
              <a:rPr lang="en-US" altLang="zh-CN" sz="2000" dirty="0"/>
              <a:t>produced at the tip of a shoot and root.</a:t>
            </a:r>
          </a:p>
          <a:p>
            <a:pPr>
              <a:spcBef>
                <a:spcPts val="1000"/>
              </a:spcBef>
            </a:pPr>
            <a:r>
              <a:rPr lang="en-US" altLang="zh-CN" sz="2000" dirty="0" err="1"/>
              <a:t>Gibberlin</a:t>
            </a:r>
            <a:r>
              <a:rPr lang="en-US" altLang="zh-CN" sz="2000" dirty="0"/>
              <a:t> is responsible for stem elongation and germination.</a:t>
            </a:r>
          </a:p>
        </p:txBody>
      </p:sp>
    </p:spTree>
    <p:extLst>
      <p:ext uri="{BB962C8B-B14F-4D97-AF65-F5344CB8AC3E}">
        <p14:creationId xmlns:p14="http://schemas.microsoft.com/office/powerpoint/2010/main" val="2643863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79DD2-2E0D-5E4A-8345-1AF0CFD9A1DD}"/>
              </a:ext>
            </a:extLst>
          </p:cNvPr>
          <p:cNvSpPr>
            <a:spLocks noGrp="1"/>
          </p:cNvSpPr>
          <p:nvPr>
            <p:ph type="title"/>
          </p:nvPr>
        </p:nvSpPr>
        <p:spPr>
          <a:xfrm>
            <a:off x="6682" y="33829"/>
            <a:ext cx="3754760" cy="1143000"/>
          </a:xfrm>
        </p:spPr>
        <p:txBody>
          <a:bodyPr/>
          <a:lstStyle/>
          <a:p>
            <a:r>
              <a:rPr lang="en-GB" dirty="0"/>
              <a:t>Weed control</a:t>
            </a:r>
          </a:p>
        </p:txBody>
      </p:sp>
      <p:sp>
        <p:nvSpPr>
          <p:cNvPr id="4" name="文本框 3">
            <a:extLst>
              <a:ext uri="{FF2B5EF4-FFF2-40B4-BE49-F238E27FC236}">
                <a16:creationId xmlns:a16="http://schemas.microsoft.com/office/drawing/2014/main" id="{EFB5BE5B-3F5D-9F47-A083-54F424196EAF}"/>
              </a:ext>
            </a:extLst>
          </p:cNvPr>
          <p:cNvSpPr txBox="1"/>
          <p:nvPr/>
        </p:nvSpPr>
        <p:spPr>
          <a:xfrm>
            <a:off x="4355976" y="443491"/>
            <a:ext cx="3816424"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t>Q: What is a weed? Where do we need to manage weed?</a:t>
            </a:r>
            <a:endParaRPr kumimoji="1" lang="zh-CN" altLang="en-US" dirty="0"/>
          </a:p>
        </p:txBody>
      </p:sp>
      <p:pic>
        <p:nvPicPr>
          <p:cNvPr id="5" name="图片 4">
            <a:extLst>
              <a:ext uri="{FF2B5EF4-FFF2-40B4-BE49-F238E27FC236}">
                <a16:creationId xmlns:a16="http://schemas.microsoft.com/office/drawing/2014/main" id="{8B2A12CD-B016-4849-99D0-098304265F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3988413"/>
            <a:ext cx="3825676" cy="2869257"/>
          </a:xfrm>
          <a:prstGeom prst="rect">
            <a:avLst/>
          </a:prstGeom>
        </p:spPr>
      </p:pic>
      <p:pic>
        <p:nvPicPr>
          <p:cNvPr id="7" name="图片 6">
            <a:extLst>
              <a:ext uri="{FF2B5EF4-FFF2-40B4-BE49-F238E27FC236}">
                <a16:creationId xmlns:a16="http://schemas.microsoft.com/office/drawing/2014/main" id="{E011C256-C740-B649-BD82-E5492D879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53637"/>
            <a:ext cx="4355976" cy="2904363"/>
          </a:xfrm>
          <a:prstGeom prst="rect">
            <a:avLst/>
          </a:prstGeom>
        </p:spPr>
      </p:pic>
      <p:pic>
        <p:nvPicPr>
          <p:cNvPr id="9" name="图片 8">
            <a:extLst>
              <a:ext uri="{FF2B5EF4-FFF2-40B4-BE49-F238E27FC236}">
                <a16:creationId xmlns:a16="http://schemas.microsoft.com/office/drawing/2014/main" id="{7890E5B5-E7B3-B348-BD65-3AB329ED2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2" y="1414571"/>
            <a:ext cx="4349294" cy="2446478"/>
          </a:xfrm>
          <a:prstGeom prst="rect">
            <a:avLst/>
          </a:prstGeom>
        </p:spPr>
      </p:pic>
      <p:pic>
        <p:nvPicPr>
          <p:cNvPr id="11" name="图片 10">
            <a:extLst>
              <a:ext uri="{FF2B5EF4-FFF2-40B4-BE49-F238E27FC236}">
                <a16:creationId xmlns:a16="http://schemas.microsoft.com/office/drawing/2014/main" id="{1FC07302-1304-F349-BC1E-F354707B5E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2040" y="1348787"/>
            <a:ext cx="3373252" cy="2524590"/>
          </a:xfrm>
          <a:prstGeom prst="rect">
            <a:avLst/>
          </a:prstGeom>
        </p:spPr>
      </p:pic>
      <p:sp>
        <p:nvSpPr>
          <p:cNvPr id="2" name="文本框 1">
            <a:extLst>
              <a:ext uri="{FF2B5EF4-FFF2-40B4-BE49-F238E27FC236}">
                <a16:creationId xmlns:a16="http://schemas.microsoft.com/office/drawing/2014/main" id="{88595DFB-7319-0C44-BE2A-01C66113D7A1}"/>
              </a:ext>
            </a:extLst>
          </p:cNvPr>
          <p:cNvSpPr txBox="1"/>
          <p:nvPr/>
        </p:nvSpPr>
        <p:spPr>
          <a:xfrm>
            <a:off x="23882" y="3914125"/>
            <a:ext cx="772456" cy="369332"/>
          </a:xfrm>
          <a:prstGeom prst="rect">
            <a:avLst/>
          </a:prstGeom>
          <a:noFill/>
        </p:spPr>
        <p:txBody>
          <a:bodyPr wrap="none" rtlCol="0">
            <a:spAutoFit/>
          </a:bodyPr>
          <a:lstStyle/>
          <a:p>
            <a:r>
              <a:rPr kumimoji="1" lang="en-US" altLang="zh-CN" dirty="0"/>
              <a:t>wheat</a:t>
            </a:r>
            <a:endParaRPr kumimoji="1" lang="zh-CN" altLang="en-US" dirty="0"/>
          </a:p>
        </p:txBody>
      </p:sp>
      <p:sp>
        <p:nvSpPr>
          <p:cNvPr id="6" name="文本框 5">
            <a:extLst>
              <a:ext uri="{FF2B5EF4-FFF2-40B4-BE49-F238E27FC236}">
                <a16:creationId xmlns:a16="http://schemas.microsoft.com/office/drawing/2014/main" id="{CE5E621B-3D81-1640-9693-D2097F511B05}"/>
              </a:ext>
            </a:extLst>
          </p:cNvPr>
          <p:cNvSpPr txBox="1"/>
          <p:nvPr/>
        </p:nvSpPr>
        <p:spPr>
          <a:xfrm>
            <a:off x="37634" y="1111034"/>
            <a:ext cx="530915" cy="369332"/>
          </a:xfrm>
          <a:prstGeom prst="rect">
            <a:avLst/>
          </a:prstGeom>
          <a:noFill/>
        </p:spPr>
        <p:txBody>
          <a:bodyPr wrap="none" rtlCol="0">
            <a:spAutoFit/>
          </a:bodyPr>
          <a:lstStyle/>
          <a:p>
            <a:r>
              <a:rPr kumimoji="1" lang="en-US" altLang="zh-CN" dirty="0"/>
              <a:t>rice</a:t>
            </a:r>
            <a:endParaRPr kumimoji="1" lang="zh-CN" altLang="en-US" dirty="0"/>
          </a:p>
        </p:txBody>
      </p:sp>
    </p:spTree>
    <p:extLst>
      <p:ext uri="{BB962C8B-B14F-4D97-AF65-F5344CB8AC3E}">
        <p14:creationId xmlns:p14="http://schemas.microsoft.com/office/powerpoint/2010/main" val="235905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heckerboard(across)">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9400" y="100604"/>
            <a:ext cx="4546848" cy="1143000"/>
          </a:xfrm>
        </p:spPr>
        <p:txBody>
          <a:bodyPr/>
          <a:lstStyle/>
          <a:p>
            <a:r>
              <a:rPr lang="en-GB" dirty="0"/>
              <a:t>Weedkillers</a:t>
            </a:r>
          </a:p>
        </p:txBody>
      </p:sp>
      <p:pic>
        <p:nvPicPr>
          <p:cNvPr id="4" name="Content Placeholder 3" descr="Corbis-42-27851533.jpg"/>
          <p:cNvPicPr>
            <a:picLocks noGrp="1" noChangeAspect="1"/>
          </p:cNvPicPr>
          <p:nvPr>
            <p:ph idx="1"/>
          </p:nvPr>
        </p:nvPicPr>
        <p:blipFill>
          <a:blip r:embed="rId3" cstate="print"/>
          <a:stretch>
            <a:fillRect/>
          </a:stretch>
        </p:blipFill>
        <p:spPr>
          <a:xfrm>
            <a:off x="5013826" y="4606063"/>
            <a:ext cx="3396372" cy="2228869"/>
          </a:xfrm>
        </p:spPr>
      </p:pic>
      <p:sp>
        <p:nvSpPr>
          <p:cNvPr id="5" name="文本框 4">
            <a:extLst>
              <a:ext uri="{FF2B5EF4-FFF2-40B4-BE49-F238E27FC236}">
                <a16:creationId xmlns:a16="http://schemas.microsoft.com/office/drawing/2014/main" id="{60A5C687-CA5F-6049-8DB3-4BB7526DABC6}"/>
              </a:ext>
            </a:extLst>
          </p:cNvPr>
          <p:cNvSpPr txBox="1"/>
          <p:nvPr/>
        </p:nvSpPr>
        <p:spPr>
          <a:xfrm>
            <a:off x="4587776" y="1243604"/>
            <a:ext cx="4248472" cy="3362459"/>
          </a:xfrm>
          <a:prstGeom prst="rect">
            <a:avLst/>
          </a:prstGeom>
          <a:noFill/>
        </p:spPr>
        <p:txBody>
          <a:bodyPr wrap="square" rtlCol="0">
            <a:spAutoFit/>
          </a:bodyPr>
          <a:lstStyle/>
          <a:p>
            <a:pPr marL="285750" indent="-285750">
              <a:spcBef>
                <a:spcPts val="1500"/>
              </a:spcBef>
              <a:buFont typeface="Arial" panose="020B0604020202020204" pitchFamily="34" charset="0"/>
              <a:buChar char="•"/>
            </a:pPr>
            <a:r>
              <a:rPr kumimoji="1" lang="en-US" altLang="zh-CN" sz="2000" b="1" dirty="0"/>
              <a:t>Selective</a:t>
            </a:r>
            <a:r>
              <a:rPr kumimoji="1" lang="en-US" altLang="zh-CN" sz="2000" dirty="0"/>
              <a:t> weedkiller: </a:t>
            </a:r>
            <a:r>
              <a:rPr lang="en-US" altLang="zh-CN" sz="2000" dirty="0"/>
              <a:t>Hormone </a:t>
            </a:r>
            <a:r>
              <a:rPr lang="en-US" altLang="zh-CN" sz="2000" b="1" dirty="0"/>
              <a:t>herbicides</a:t>
            </a:r>
            <a:r>
              <a:rPr lang="en-US" altLang="zh-CN" sz="2000" dirty="0"/>
              <a:t> are selective on the other hand and tend to affect broad leaved plants (dicots) more than narrow leaved monocots. </a:t>
            </a:r>
          </a:p>
          <a:p>
            <a:pPr marL="285750" indent="-285750">
              <a:spcBef>
                <a:spcPts val="1500"/>
              </a:spcBef>
              <a:buFont typeface="Arial" panose="020B0604020202020204" pitchFamily="34" charset="0"/>
              <a:buChar char="•"/>
            </a:pPr>
            <a:r>
              <a:rPr lang="en-US" altLang="zh-CN" sz="2000" dirty="0"/>
              <a:t>Selective weedkillers work by </a:t>
            </a:r>
            <a:r>
              <a:rPr lang="en-US" altLang="zh-CN" sz="2000" b="1" dirty="0"/>
              <a:t>stimulating growth in the weed that cannot be sustained</a:t>
            </a:r>
            <a:r>
              <a:rPr lang="en-US" altLang="zh-CN" sz="2000" dirty="0"/>
              <a:t>. In effect, the weed actually ‘grows itself to death’.</a:t>
            </a:r>
          </a:p>
        </p:txBody>
      </p:sp>
      <p:sp>
        <p:nvSpPr>
          <p:cNvPr id="6" name="文本框 5">
            <a:extLst>
              <a:ext uri="{FF2B5EF4-FFF2-40B4-BE49-F238E27FC236}">
                <a16:creationId xmlns:a16="http://schemas.microsoft.com/office/drawing/2014/main" id="{34387361-D399-FA4B-A51F-5F4DE3BB0506}"/>
              </a:ext>
            </a:extLst>
          </p:cNvPr>
          <p:cNvSpPr txBox="1"/>
          <p:nvPr/>
        </p:nvSpPr>
        <p:spPr>
          <a:xfrm>
            <a:off x="287524" y="1243604"/>
            <a:ext cx="3672408" cy="2746906"/>
          </a:xfrm>
          <a:prstGeom prst="rect">
            <a:avLst/>
          </a:prstGeom>
          <a:noFill/>
        </p:spPr>
        <p:txBody>
          <a:bodyPr wrap="square" rtlCol="0">
            <a:spAutoFit/>
          </a:bodyPr>
          <a:lstStyle/>
          <a:p>
            <a:pPr marL="285750" indent="-285750">
              <a:spcBef>
                <a:spcPts val="1500"/>
              </a:spcBef>
              <a:buFont typeface="Arial" panose="020B0604020202020204" pitchFamily="34" charset="0"/>
              <a:buChar char="•"/>
            </a:pPr>
            <a:r>
              <a:rPr kumimoji="1" lang="en-US" altLang="zh-CN" sz="2000" b="1" dirty="0"/>
              <a:t>Non-selective</a:t>
            </a:r>
            <a:r>
              <a:rPr kumimoji="1" lang="en-US" altLang="zh-CN" sz="2000" dirty="0"/>
              <a:t> weedkiller: </a:t>
            </a:r>
            <a:r>
              <a:rPr lang="en-US" altLang="zh-CN" sz="2000" dirty="0"/>
              <a:t>cheaper, including ferrous sulfate, sulfuric acid, arsenical preparations, and aromatic fractions of fuel oils. </a:t>
            </a:r>
          </a:p>
          <a:p>
            <a:pPr marL="285750" indent="-285750">
              <a:spcBef>
                <a:spcPts val="1500"/>
              </a:spcBef>
              <a:buFont typeface="Arial" panose="020B0604020202020204" pitchFamily="34" charset="0"/>
              <a:buChar char="•"/>
            </a:pPr>
            <a:r>
              <a:rPr lang="en-US" altLang="zh-CN" sz="2000" dirty="0"/>
              <a:t>These kill most of the plants that they come into contact with. </a:t>
            </a:r>
          </a:p>
        </p:txBody>
      </p:sp>
      <p:pic>
        <p:nvPicPr>
          <p:cNvPr id="12" name="图片 11">
            <a:extLst>
              <a:ext uri="{FF2B5EF4-FFF2-40B4-BE49-F238E27FC236}">
                <a16:creationId xmlns:a16="http://schemas.microsoft.com/office/drawing/2014/main" id="{BDCF20F6-6FA5-3A48-8AB2-D762F1066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6998" y="4415365"/>
            <a:ext cx="2243803" cy="2419567"/>
          </a:xfrm>
          <a:prstGeom prst="rect">
            <a:avLst/>
          </a:prstGeom>
        </p:spPr>
      </p:pic>
      <p:pic>
        <p:nvPicPr>
          <p:cNvPr id="14" name="图片 13">
            <a:extLst>
              <a:ext uri="{FF2B5EF4-FFF2-40B4-BE49-F238E27FC236}">
                <a16:creationId xmlns:a16="http://schemas.microsoft.com/office/drawing/2014/main" id="{EACAB97D-20CB-FB42-88D7-EE7FE08C29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524" y="4073896"/>
            <a:ext cx="2026828" cy="2761036"/>
          </a:xfrm>
          <a:prstGeom prst="rect">
            <a:avLst/>
          </a:prstGeom>
        </p:spPr>
      </p:pic>
      <p:sp>
        <p:nvSpPr>
          <p:cNvPr id="15" name="文本框 14">
            <a:extLst>
              <a:ext uri="{FF2B5EF4-FFF2-40B4-BE49-F238E27FC236}">
                <a16:creationId xmlns:a16="http://schemas.microsoft.com/office/drawing/2014/main" id="{1E638CC7-8B95-354B-819F-7010B3D2D398}"/>
              </a:ext>
            </a:extLst>
          </p:cNvPr>
          <p:cNvSpPr txBox="1"/>
          <p:nvPr/>
        </p:nvSpPr>
        <p:spPr>
          <a:xfrm>
            <a:off x="2543430" y="4071092"/>
            <a:ext cx="543739" cy="369332"/>
          </a:xfrm>
          <a:prstGeom prst="rect">
            <a:avLst/>
          </a:prstGeom>
          <a:noFill/>
        </p:spPr>
        <p:txBody>
          <a:bodyPr wrap="none" rtlCol="0">
            <a:spAutoFit/>
          </a:bodyPr>
          <a:lstStyle/>
          <a:p>
            <a:r>
              <a:rPr kumimoji="1" lang="en-US" altLang="zh-CN" dirty="0"/>
              <a:t>hoe</a:t>
            </a:r>
            <a:endParaRPr kumimoji="1" lang="zh-CN" altLang="en-US" dirty="0"/>
          </a:p>
        </p:txBody>
      </p:sp>
      <p:sp>
        <p:nvSpPr>
          <p:cNvPr id="16" name="矩形 15">
            <a:extLst>
              <a:ext uri="{FF2B5EF4-FFF2-40B4-BE49-F238E27FC236}">
                <a16:creationId xmlns:a16="http://schemas.microsoft.com/office/drawing/2014/main" id="{19A006BC-41A0-784A-A1D0-3DA4272488F4}"/>
              </a:ext>
            </a:extLst>
          </p:cNvPr>
          <p:cNvSpPr/>
          <p:nvPr/>
        </p:nvSpPr>
        <p:spPr>
          <a:xfrm>
            <a:off x="0" y="-38723"/>
            <a:ext cx="4011357" cy="646331"/>
          </a:xfrm>
          <a:prstGeom prst="rect">
            <a:avLst/>
          </a:prstGeom>
        </p:spPr>
        <p:txBody>
          <a:bodyPr wrap="square">
            <a:spAutoFit/>
          </a:bodyPr>
          <a:lstStyle/>
          <a:p>
            <a:r>
              <a:rPr lang="zh-CN" altLang="en-US" dirty="0">
                <a:hlinkClick r:id="rId6"/>
              </a:rPr>
              <a:t>https://www.lovethegarden.com/uk-en/article/how-weedkillers-work</a:t>
            </a:r>
            <a:r>
              <a:rPr lang="en-US" altLang="zh-CN"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heckerboard(across)">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par>
                                <p:cTn id="28" presetID="2" presetClass="entr" presetSubtype="4"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6F9CF8-2414-064F-9211-DC686A84FD1D}"/>
              </a:ext>
            </a:extLst>
          </p:cNvPr>
          <p:cNvSpPr>
            <a:spLocks noGrp="1"/>
          </p:cNvSpPr>
          <p:nvPr>
            <p:ph type="title"/>
          </p:nvPr>
        </p:nvSpPr>
        <p:spPr>
          <a:xfrm>
            <a:off x="457200" y="274638"/>
            <a:ext cx="5266928" cy="1143000"/>
          </a:xfrm>
        </p:spPr>
        <p:txBody>
          <a:bodyPr/>
          <a:lstStyle/>
          <a:p>
            <a:r>
              <a:rPr lang="en-GB" altLang="zh-CN" dirty="0"/>
              <a:t>Weedkillers</a:t>
            </a:r>
            <a:endParaRPr kumimoji="1" lang="zh-CN" altLang="en-US" dirty="0"/>
          </a:p>
        </p:txBody>
      </p:sp>
      <p:sp>
        <p:nvSpPr>
          <p:cNvPr id="3" name="内容占位符 2">
            <a:extLst>
              <a:ext uri="{FF2B5EF4-FFF2-40B4-BE49-F238E27FC236}">
                <a16:creationId xmlns:a16="http://schemas.microsoft.com/office/drawing/2014/main" id="{C4DE4B77-9312-384A-96DB-9E6A28FF77D8}"/>
              </a:ext>
            </a:extLst>
          </p:cNvPr>
          <p:cNvSpPr>
            <a:spLocks noGrp="1"/>
          </p:cNvSpPr>
          <p:nvPr>
            <p:ph idx="1"/>
          </p:nvPr>
        </p:nvSpPr>
        <p:spPr>
          <a:xfrm>
            <a:off x="457200" y="1742082"/>
            <a:ext cx="4964269" cy="4525963"/>
          </a:xfrm>
        </p:spPr>
        <p:txBody>
          <a:bodyPr>
            <a:normAutofit lnSpcReduction="10000"/>
          </a:bodyPr>
          <a:lstStyle/>
          <a:p>
            <a:pPr marL="285750" indent="-285750">
              <a:spcBef>
                <a:spcPts val="1500"/>
              </a:spcBef>
            </a:pPr>
            <a:r>
              <a:rPr lang="en-US" altLang="zh-CN" sz="2000" dirty="0"/>
              <a:t>Grasses on our lawns tend to be monocots, and the "weeds" tend to be dicots.</a:t>
            </a:r>
          </a:p>
          <a:p>
            <a:pPr marL="285750" indent="-285750">
              <a:spcBef>
                <a:spcPts val="1500"/>
              </a:spcBef>
            </a:pPr>
            <a:r>
              <a:rPr lang="en-US" altLang="zh-CN" sz="2000" dirty="0"/>
              <a:t>The </a:t>
            </a:r>
            <a:r>
              <a:rPr lang="en-US" altLang="zh-CN" sz="2000" b="1" dirty="0"/>
              <a:t>synthetic</a:t>
            </a:r>
            <a:r>
              <a:rPr lang="en-US" altLang="zh-CN" sz="2000" dirty="0"/>
              <a:t> auxins include the following herbicide families (</a:t>
            </a:r>
            <a:r>
              <a:rPr lang="en-US" altLang="zh-CN" sz="2000" b="1" dirty="0"/>
              <a:t>NOT</a:t>
            </a:r>
            <a:r>
              <a:rPr lang="en-US" altLang="zh-CN" sz="2000" dirty="0"/>
              <a:t> required</a:t>
            </a:r>
            <a:r>
              <a:rPr lang="zh-CN" altLang="en-US" sz="2000" dirty="0"/>
              <a:t> </a:t>
            </a:r>
            <a:r>
              <a:rPr lang="en-US" altLang="zh-CN" sz="2000" dirty="0"/>
              <a:t>to</a:t>
            </a:r>
            <a:r>
              <a:rPr lang="zh-CN" altLang="en-US" sz="2000" dirty="0"/>
              <a:t> </a:t>
            </a:r>
            <a:r>
              <a:rPr lang="en-US" altLang="zh-CN" sz="2000" dirty="0"/>
              <a:t>know):  benzoic acids, </a:t>
            </a:r>
            <a:r>
              <a:rPr lang="en-US" altLang="zh-CN" sz="2000" dirty="0" err="1"/>
              <a:t>phenoxycarboxylic</a:t>
            </a:r>
            <a:r>
              <a:rPr lang="en-US" altLang="zh-CN" sz="2000" dirty="0"/>
              <a:t> acids, pyridine carboxylic acids, and quinoline carboxylic acids that act similar to that of </a:t>
            </a:r>
            <a:r>
              <a:rPr lang="en-US" altLang="zh-CN" sz="2000" b="1" dirty="0"/>
              <a:t>endogenous</a:t>
            </a:r>
            <a:r>
              <a:rPr lang="en-US" altLang="zh-CN" sz="2000" dirty="0"/>
              <a:t> plant auxin.</a:t>
            </a:r>
          </a:p>
          <a:p>
            <a:pPr marL="285750" indent="-285750">
              <a:spcBef>
                <a:spcPts val="1500"/>
              </a:spcBef>
            </a:pPr>
            <a:r>
              <a:rPr lang="en-US" altLang="zh-CN" sz="2000" dirty="0"/>
              <a:t>Auxin herbicides are a huge family of herbicides that began with 2,4-D in the 1940’s.</a:t>
            </a:r>
          </a:p>
          <a:p>
            <a:pPr marL="285750" indent="-285750">
              <a:spcBef>
                <a:spcPts val="1500"/>
              </a:spcBef>
            </a:pPr>
            <a:r>
              <a:rPr lang="en-US" altLang="zh-CN" sz="2000" b="1" dirty="0"/>
              <a:t>2,4-D</a:t>
            </a:r>
            <a:r>
              <a:rPr lang="en-US" altLang="zh-CN" sz="2000" dirty="0"/>
              <a:t> (</a:t>
            </a:r>
            <a:r>
              <a:rPr lang="en-US" altLang="zh-CN" sz="2000" dirty="0" err="1"/>
              <a:t>dichlorophenoxyacetic</a:t>
            </a:r>
            <a:r>
              <a:rPr lang="en-US" altLang="zh-CN" sz="2000" dirty="0"/>
              <a:t> acid) is a synthetic hormone herbicide.</a:t>
            </a:r>
            <a:endParaRPr kumimoji="1" lang="en-US" altLang="zh-CN" sz="2000" dirty="0"/>
          </a:p>
        </p:txBody>
      </p:sp>
      <p:pic>
        <p:nvPicPr>
          <p:cNvPr id="5" name="图片 4">
            <a:extLst>
              <a:ext uri="{FF2B5EF4-FFF2-40B4-BE49-F238E27FC236}">
                <a16:creationId xmlns:a16="http://schemas.microsoft.com/office/drawing/2014/main" id="{F12BF242-694D-F84C-81F0-AB7342E2E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4180" y="5499360"/>
            <a:ext cx="2289820" cy="1371960"/>
          </a:xfrm>
          <a:prstGeom prst="rect">
            <a:avLst/>
          </a:prstGeom>
        </p:spPr>
      </p:pic>
      <p:pic>
        <p:nvPicPr>
          <p:cNvPr id="7" name="图片 6">
            <a:extLst>
              <a:ext uri="{FF2B5EF4-FFF2-40B4-BE49-F238E27FC236}">
                <a16:creationId xmlns:a16="http://schemas.microsoft.com/office/drawing/2014/main" id="{CD0A50F1-B51B-6142-9F3A-00FD04B6A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016" y="-17016"/>
            <a:ext cx="3145983" cy="4022080"/>
          </a:xfrm>
          <a:prstGeom prst="rect">
            <a:avLst/>
          </a:prstGeom>
        </p:spPr>
      </p:pic>
      <p:pic>
        <p:nvPicPr>
          <p:cNvPr id="8" name="图片 7">
            <a:extLst>
              <a:ext uri="{FF2B5EF4-FFF2-40B4-BE49-F238E27FC236}">
                <a16:creationId xmlns:a16="http://schemas.microsoft.com/office/drawing/2014/main" id="{68A800D3-B4FA-2244-B79A-84AD09826FB5}"/>
              </a:ext>
            </a:extLst>
          </p:cNvPr>
          <p:cNvPicPr>
            <a:picLocks noChangeAspect="1"/>
          </p:cNvPicPr>
          <p:nvPr/>
        </p:nvPicPr>
        <p:blipFill rotWithShape="1">
          <a:blip r:embed="rId3">
            <a:extLst>
              <a:ext uri="{28A0092B-C50C-407E-A947-70E740481C1C}">
                <a14:useLocalDpi xmlns:a14="http://schemas.microsoft.com/office/drawing/2010/main" val="0"/>
              </a:ext>
            </a:extLst>
          </a:blip>
          <a:srcRect l="13967" t="56023" r="48964" b="29817"/>
          <a:stretch/>
        </p:blipFill>
        <p:spPr>
          <a:xfrm>
            <a:off x="5868144" y="3996128"/>
            <a:ext cx="3096344" cy="1512168"/>
          </a:xfrm>
          <a:prstGeom prst="rect">
            <a:avLst/>
          </a:prstGeom>
        </p:spPr>
      </p:pic>
      <p:sp>
        <p:nvSpPr>
          <p:cNvPr id="9" name="圆角矩形 8">
            <a:extLst>
              <a:ext uri="{FF2B5EF4-FFF2-40B4-BE49-F238E27FC236}">
                <a16:creationId xmlns:a16="http://schemas.microsoft.com/office/drawing/2014/main" id="{AEC3441F-80BE-2745-9927-5B181DDC1F70}"/>
              </a:ext>
            </a:extLst>
          </p:cNvPr>
          <p:cNvSpPr/>
          <p:nvPr/>
        </p:nvSpPr>
        <p:spPr>
          <a:xfrm>
            <a:off x="6084168" y="4296718"/>
            <a:ext cx="2880320" cy="428426"/>
          </a:xfrm>
          <a:prstGeom prst="roundRect">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305203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Weedkillers</a:t>
            </a:r>
          </a:p>
        </p:txBody>
      </p:sp>
      <p:sp>
        <p:nvSpPr>
          <p:cNvPr id="3" name="Content Placeholder 2"/>
          <p:cNvSpPr>
            <a:spLocks noGrp="1"/>
          </p:cNvSpPr>
          <p:nvPr>
            <p:ph idx="1"/>
          </p:nvPr>
        </p:nvSpPr>
        <p:spPr/>
        <p:txBody>
          <a:bodyPr>
            <a:normAutofit lnSpcReduction="10000"/>
          </a:bodyPr>
          <a:lstStyle/>
          <a:p>
            <a:r>
              <a:rPr lang="en-US" altLang="zh-CN" dirty="0"/>
              <a:t>Summary</a:t>
            </a:r>
            <a:endParaRPr lang="en-GB" dirty="0"/>
          </a:p>
          <a:p>
            <a:r>
              <a:rPr lang="en-GB" dirty="0"/>
              <a:t>Plant growth substances can act as selective weedkillers because they </a:t>
            </a:r>
            <a:r>
              <a:rPr lang="en-GB" b="1" dirty="0"/>
              <a:t>disrupt the growth pattern</a:t>
            </a:r>
            <a:r>
              <a:rPr lang="en-GB" dirty="0"/>
              <a:t> of weed species at a concentration that does not affect cereal crops.</a:t>
            </a:r>
            <a:endParaRPr lang="en-US" dirty="0"/>
          </a:p>
          <a:p>
            <a:r>
              <a:rPr lang="en-GB" dirty="0"/>
              <a:t>Broad leaved weed species grow too fast, but narrow leaved grasses and </a:t>
            </a:r>
            <a:r>
              <a:rPr lang="en-GB" b="1" dirty="0"/>
              <a:t>cereals</a:t>
            </a:r>
            <a:r>
              <a:rPr lang="en-GB" dirty="0"/>
              <a:t> (including wheat, rice, oat, millet, </a:t>
            </a:r>
            <a:r>
              <a:rPr lang="en-US" altLang="zh-CN" dirty="0"/>
              <a:t>sorghum,</a:t>
            </a:r>
            <a:r>
              <a:rPr lang="zh-CN" altLang="en-US" dirty="0"/>
              <a:t> </a:t>
            </a:r>
            <a:r>
              <a:rPr lang="en-GB" dirty="0"/>
              <a:t>etc.) are not affected.</a:t>
            </a:r>
            <a:endParaRPr lang="en-US" dirty="0"/>
          </a:p>
        </p:txBody>
      </p:sp>
    </p:spTree>
    <p:extLst>
      <p:ext uri="{BB962C8B-B14F-4D97-AF65-F5344CB8AC3E}">
        <p14:creationId xmlns:p14="http://schemas.microsoft.com/office/powerpoint/2010/main" val="343196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3888" y="278284"/>
            <a:ext cx="5122912" cy="1143000"/>
          </a:xfrm>
        </p:spPr>
        <p:txBody>
          <a:bodyPr/>
          <a:lstStyle/>
          <a:p>
            <a:r>
              <a:rPr kumimoji="1" lang="en-US" altLang="zh-CN" dirty="0" err="1"/>
              <a:t>Etiolation</a:t>
            </a:r>
            <a:endParaRPr kumimoji="1" lang="zh-CN" altLang="en-US" dirty="0"/>
          </a:p>
        </p:txBody>
      </p:sp>
      <p:pic>
        <p:nvPicPr>
          <p:cNvPr id="3" name="图片 2"/>
          <p:cNvPicPr>
            <a:picLocks noChangeAspect="1"/>
          </p:cNvPicPr>
          <p:nvPr/>
        </p:nvPicPr>
        <p:blipFill rotWithShape="1">
          <a:blip r:embed="rId2"/>
          <a:srcRect t="8682" b="9451"/>
          <a:stretch/>
        </p:blipFill>
        <p:spPr>
          <a:xfrm>
            <a:off x="-10369" y="-1"/>
            <a:ext cx="3254519" cy="4177029"/>
          </a:xfrm>
          <a:prstGeom prst="rect">
            <a:avLst/>
          </a:prstGeom>
        </p:spPr>
      </p:pic>
      <p:sp>
        <p:nvSpPr>
          <p:cNvPr id="4" name="文本框 3">
            <a:extLst>
              <a:ext uri="{FF2B5EF4-FFF2-40B4-BE49-F238E27FC236}">
                <a16:creationId xmlns:a16="http://schemas.microsoft.com/office/drawing/2014/main" id="{D1949809-B93E-4846-BFAC-5C842A9C0429}"/>
              </a:ext>
            </a:extLst>
          </p:cNvPr>
          <p:cNvSpPr txBox="1"/>
          <p:nvPr/>
        </p:nvSpPr>
        <p:spPr>
          <a:xfrm>
            <a:off x="4572000" y="1628800"/>
            <a:ext cx="4249616" cy="4862870"/>
          </a:xfrm>
          <a:prstGeom prst="rect">
            <a:avLst/>
          </a:prstGeom>
          <a:noFill/>
        </p:spPr>
        <p:txBody>
          <a:bodyPr wrap="square" rtlCol="0">
            <a:spAutoFit/>
          </a:bodyPr>
          <a:lstStyle/>
          <a:p>
            <a:pPr marL="285750" indent="-285750">
              <a:spcBef>
                <a:spcPts val="1000"/>
              </a:spcBef>
              <a:buFont typeface="Arial" panose="020B0604020202020204" pitchFamily="34" charset="0"/>
              <a:buChar char="•"/>
            </a:pPr>
            <a:r>
              <a:rPr kumimoji="1" lang="en-US" altLang="zh-CN" sz="2000" dirty="0"/>
              <a:t>A process in flowering plants grown in partial or complete absence of light.</a:t>
            </a:r>
          </a:p>
          <a:p>
            <a:pPr marL="285750" indent="-285750">
              <a:spcBef>
                <a:spcPts val="1000"/>
              </a:spcBef>
              <a:buFont typeface="Arial" panose="020B0604020202020204" pitchFamily="34" charset="0"/>
              <a:buChar char="•"/>
            </a:pPr>
            <a:r>
              <a:rPr kumimoji="1" lang="en-US" altLang="zh-CN" sz="2000" dirty="0"/>
              <a:t>Symptoms:</a:t>
            </a:r>
          </a:p>
          <a:p>
            <a:pPr marL="619125" indent="-342900">
              <a:spcBef>
                <a:spcPts val="1000"/>
              </a:spcBef>
              <a:buFont typeface="Wingdings" pitchFamily="2" charset="2"/>
              <a:buChar char="ü"/>
            </a:pPr>
            <a:r>
              <a:rPr lang="en-US" altLang="zh-CN" sz="2000" dirty="0"/>
              <a:t>long, weak,</a:t>
            </a:r>
            <a:r>
              <a:rPr lang="zh-CN" altLang="en-US" sz="2000" dirty="0"/>
              <a:t> </a:t>
            </a:r>
            <a:r>
              <a:rPr lang="en-US" altLang="zh-CN" sz="2000" dirty="0"/>
              <a:t>thin stems; </a:t>
            </a:r>
          </a:p>
          <a:p>
            <a:pPr marL="619125" indent="-342900">
              <a:spcBef>
                <a:spcPts val="1000"/>
              </a:spcBef>
              <a:buFont typeface="Wingdings" pitchFamily="2" charset="2"/>
              <a:buChar char="ü"/>
            </a:pPr>
            <a:r>
              <a:rPr lang="en-US" altLang="zh-CN" sz="2000" dirty="0"/>
              <a:t>smaller leaves;</a:t>
            </a:r>
          </a:p>
          <a:p>
            <a:pPr marL="619125" indent="-342900">
              <a:spcBef>
                <a:spcPts val="1000"/>
              </a:spcBef>
              <a:buFont typeface="Wingdings" pitchFamily="2" charset="2"/>
              <a:buChar char="ü"/>
            </a:pPr>
            <a:r>
              <a:rPr kumimoji="1" lang="en-US" altLang="zh-CN" sz="2000" dirty="0"/>
              <a:t>Pale, yellow colored leaves (chlorosis);</a:t>
            </a:r>
          </a:p>
          <a:p>
            <a:pPr marL="285750" indent="-285750">
              <a:spcBef>
                <a:spcPts val="1000"/>
              </a:spcBef>
              <a:buFont typeface="Arial" panose="020B0604020202020204" pitchFamily="34" charset="0"/>
              <a:buChar char="•"/>
            </a:pPr>
            <a:r>
              <a:rPr lang="en-US" altLang="zh-CN" sz="2000" dirty="0"/>
              <a:t>Q: What’s the benefit?</a:t>
            </a:r>
          </a:p>
          <a:p>
            <a:pPr marL="285750" indent="-285750">
              <a:spcBef>
                <a:spcPts val="1000"/>
              </a:spcBef>
              <a:buFont typeface="Arial" panose="020B0604020202020204" pitchFamily="34" charset="0"/>
              <a:buChar char="•"/>
            </a:pPr>
            <a:r>
              <a:rPr lang="en-US" altLang="zh-CN" sz="2000" dirty="0"/>
              <a:t>Etiolation increases the likelihood that a plant will reach a light source, often from under the soil, leaf litter, or shade from competing plants.</a:t>
            </a:r>
            <a:endParaRPr kumimoji="1" lang="zh-CN" altLang="en-US" sz="2000" dirty="0"/>
          </a:p>
        </p:txBody>
      </p:sp>
      <p:pic>
        <p:nvPicPr>
          <p:cNvPr id="5" name="图片 4">
            <a:extLst>
              <a:ext uri="{FF2B5EF4-FFF2-40B4-BE49-F238E27FC236}">
                <a16:creationId xmlns:a16="http://schemas.microsoft.com/office/drawing/2014/main" id="{A917687E-5FAD-2E4E-B15E-D2568239C874}"/>
              </a:ext>
            </a:extLst>
          </p:cNvPr>
          <p:cNvPicPr>
            <a:picLocks noChangeAspect="1"/>
          </p:cNvPicPr>
          <p:nvPr/>
        </p:nvPicPr>
        <p:blipFill>
          <a:blip r:embed="rId3"/>
          <a:stretch>
            <a:fillRect/>
          </a:stretch>
        </p:blipFill>
        <p:spPr>
          <a:xfrm>
            <a:off x="-15429" y="4201064"/>
            <a:ext cx="3970017" cy="2656936"/>
          </a:xfrm>
          <a:prstGeom prst="rect">
            <a:avLst/>
          </a:prstGeom>
        </p:spPr>
      </p:pic>
    </p:spTree>
    <p:extLst>
      <p:ext uri="{BB962C8B-B14F-4D97-AF65-F5344CB8AC3E}">
        <p14:creationId xmlns:p14="http://schemas.microsoft.com/office/powerpoint/2010/main" val="153827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 calcmode="lin" valueType="num">
                                      <p:cBhvr additive="base">
                                        <p:cTn id="30"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 calcmode="lin" valueType="num">
                                      <p:cBhvr additive="base">
                                        <p:cTn id="3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 calcmode="lin" valueType="num">
                                      <p:cBhvr additive="base">
                                        <p:cTn id="42"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
                                            <p:txEl>
                                              <p:pRg st="6" end="6"/>
                                            </p:txEl>
                                          </p:spTgt>
                                        </p:tgtEl>
                                        <p:attrNameLst>
                                          <p:attrName>style.visibility</p:attrName>
                                        </p:attrNameLst>
                                      </p:cBhvr>
                                      <p:to>
                                        <p:strVal val="visible"/>
                                      </p:to>
                                    </p:set>
                                    <p:anim calcmode="lin" valueType="num">
                                      <p:cBhvr additive="base">
                                        <p:cTn id="48"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4FFC8-9C35-3B4C-A2B7-895B81AA494E}"/>
              </a:ext>
            </a:extLst>
          </p:cNvPr>
          <p:cNvSpPr>
            <a:spLocks noGrp="1"/>
          </p:cNvSpPr>
          <p:nvPr>
            <p:ph type="title"/>
          </p:nvPr>
        </p:nvSpPr>
        <p:spPr/>
        <p:txBody>
          <a:bodyPr/>
          <a:lstStyle/>
          <a:p>
            <a:r>
              <a:rPr kumimoji="1" lang="en-US" altLang="zh-CN" dirty="0"/>
              <a:t>Quick</a:t>
            </a:r>
            <a:r>
              <a:rPr kumimoji="1" lang="zh-CN" altLang="en-US" dirty="0"/>
              <a:t> </a:t>
            </a:r>
            <a:r>
              <a:rPr kumimoji="1" lang="en-US" altLang="zh-CN" dirty="0"/>
              <a:t>quiz</a:t>
            </a:r>
            <a:endParaRPr kumimoji="1" lang="zh-CN" altLang="en-US" dirty="0"/>
          </a:p>
        </p:txBody>
      </p:sp>
      <p:sp>
        <p:nvSpPr>
          <p:cNvPr id="3" name="内容占位符 2">
            <a:extLst>
              <a:ext uri="{FF2B5EF4-FFF2-40B4-BE49-F238E27FC236}">
                <a16:creationId xmlns:a16="http://schemas.microsoft.com/office/drawing/2014/main" id="{E3CB8038-1FBF-6340-905F-854875DA17F0}"/>
              </a:ext>
            </a:extLst>
          </p:cNvPr>
          <p:cNvSpPr>
            <a:spLocks noGrp="1"/>
          </p:cNvSpPr>
          <p:nvPr>
            <p:ph idx="1"/>
          </p:nvPr>
        </p:nvSpPr>
        <p:spPr/>
        <p:txBody>
          <a:bodyPr>
            <a:normAutofit/>
          </a:bodyPr>
          <a:lstStyle/>
          <a:p>
            <a:pPr>
              <a:spcBef>
                <a:spcPts val="1000"/>
              </a:spcBef>
            </a:pPr>
            <a:r>
              <a:rPr lang="en-US" altLang="zh-CN" sz="2000" dirty="0"/>
              <a:t>1. Which of the following is a plant hormone? </a:t>
            </a:r>
          </a:p>
          <a:p>
            <a:pPr>
              <a:spcBef>
                <a:spcPts val="1000"/>
              </a:spcBef>
            </a:pPr>
            <a:r>
              <a:rPr lang="en-US" altLang="zh-CN" sz="2000" dirty="0"/>
              <a:t>(a) Insulin</a:t>
            </a:r>
          </a:p>
          <a:p>
            <a:pPr>
              <a:spcBef>
                <a:spcPts val="1000"/>
              </a:spcBef>
            </a:pPr>
            <a:r>
              <a:rPr lang="en-US" altLang="zh-CN" sz="2000" dirty="0"/>
              <a:t>(b) Thyroxin </a:t>
            </a:r>
          </a:p>
          <a:p>
            <a:pPr>
              <a:spcBef>
                <a:spcPts val="1000"/>
              </a:spcBef>
            </a:pPr>
            <a:r>
              <a:rPr lang="en-US" altLang="zh-CN" sz="2000" dirty="0"/>
              <a:t>(c) Oestrogen </a:t>
            </a:r>
          </a:p>
          <a:p>
            <a:pPr>
              <a:spcBef>
                <a:spcPts val="1000"/>
              </a:spcBef>
            </a:pPr>
            <a:r>
              <a:rPr lang="en-US" altLang="zh-CN" sz="2000" dirty="0"/>
              <a:t>(d) Cytokinin</a:t>
            </a:r>
          </a:p>
          <a:p>
            <a:pPr>
              <a:spcBef>
                <a:spcPts val="1000"/>
              </a:spcBef>
            </a:pPr>
            <a:r>
              <a:rPr lang="en-US" altLang="zh-CN" sz="2000" dirty="0"/>
              <a:t>2.</a:t>
            </a:r>
            <a:r>
              <a:rPr lang="zh-CN" altLang="en-US" sz="2000" dirty="0"/>
              <a:t> </a:t>
            </a:r>
            <a:r>
              <a:rPr lang="en-US" altLang="zh-CN" sz="2000" dirty="0"/>
              <a:t>How does phototropism occur in plants?</a:t>
            </a:r>
          </a:p>
          <a:p>
            <a:pPr>
              <a:spcBef>
                <a:spcPts val="1000"/>
              </a:spcBef>
            </a:pPr>
            <a:r>
              <a:rPr lang="en-US" altLang="zh-CN" sz="2000" dirty="0"/>
              <a:t>Directional movement and growth of plant in response to light is called as phototropism. Phototropism occurs due to increased </a:t>
            </a:r>
            <a:r>
              <a:rPr lang="en-US" altLang="zh-CN" sz="2000" b="1" dirty="0"/>
              <a:t>auxin</a:t>
            </a:r>
            <a:r>
              <a:rPr lang="en-US" altLang="zh-CN" sz="2000" dirty="0"/>
              <a:t> on the dark side and decreased auxin on the illuminated side. Because of presence of more auxin, stem in the darker side </a:t>
            </a:r>
            <a:r>
              <a:rPr lang="en-US" altLang="zh-CN" sz="2000" b="1" dirty="0"/>
              <a:t>grows faster</a:t>
            </a:r>
            <a:r>
              <a:rPr lang="en-US" altLang="zh-CN" sz="2000" dirty="0"/>
              <a:t> (cells elongate more) causing it to </a:t>
            </a:r>
            <a:r>
              <a:rPr lang="en-US" altLang="zh-CN" sz="2000" b="1" dirty="0"/>
              <a:t>bend towards</a:t>
            </a:r>
            <a:r>
              <a:rPr lang="en-US" altLang="zh-CN" sz="2000" dirty="0"/>
              <a:t> the source of light.</a:t>
            </a:r>
          </a:p>
        </p:txBody>
      </p:sp>
    </p:spTree>
    <p:extLst>
      <p:ext uri="{BB962C8B-B14F-4D97-AF65-F5344CB8AC3E}">
        <p14:creationId xmlns:p14="http://schemas.microsoft.com/office/powerpoint/2010/main" val="355234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circle(in)">
                                      <p:cBhvr>
                                        <p:cTn id="24" dur="500"/>
                                        <p:tgtEl>
                                          <p:spTgt spid="3">
                                            <p:txEl>
                                              <p:pRg st="5" end="5"/>
                                            </p:txEl>
                                          </p:spTgt>
                                        </p:tgtEl>
                                      </p:cBhvr>
                                    </p:animEffect>
                                  </p:childTnLst>
                                </p:cTn>
                              </p:par>
                              <p:par>
                                <p:cTn id="25" presetID="6" presetClass="entr" presetSubtype="16"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circle(in)">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4FF4C-F1B2-BC4A-8B71-BD14DC9A2BE8}"/>
              </a:ext>
            </a:extLst>
          </p:cNvPr>
          <p:cNvSpPr>
            <a:spLocks noGrp="1"/>
          </p:cNvSpPr>
          <p:nvPr>
            <p:ph type="title"/>
          </p:nvPr>
        </p:nvSpPr>
        <p:spPr>
          <a:xfrm>
            <a:off x="457200" y="274638"/>
            <a:ext cx="8229600" cy="1143000"/>
          </a:xfrm>
        </p:spPr>
        <p:txBody>
          <a:bodyPr/>
          <a:lstStyle/>
          <a:p>
            <a:r>
              <a:rPr kumimoji="1" lang="en-US" altLang="zh-CN" dirty="0"/>
              <a:t>Research</a:t>
            </a:r>
            <a:r>
              <a:rPr kumimoji="1" lang="zh-CN" altLang="en-US" dirty="0"/>
              <a:t> </a:t>
            </a:r>
            <a:r>
              <a:rPr kumimoji="1" lang="en-US" altLang="zh-CN" dirty="0"/>
              <a:t>task</a:t>
            </a:r>
            <a:r>
              <a:rPr kumimoji="1" lang="zh-CN" altLang="en-US" dirty="0"/>
              <a:t> </a:t>
            </a:r>
            <a:r>
              <a:rPr kumimoji="1" lang="en-US" altLang="zh-CN" dirty="0"/>
              <a:t>(Individual</a:t>
            </a:r>
            <a:r>
              <a:rPr kumimoji="1" lang="zh-CN" altLang="en-US" dirty="0"/>
              <a:t> </a:t>
            </a:r>
            <a:r>
              <a:rPr kumimoji="1" lang="en-US" altLang="zh-CN" dirty="0"/>
              <a:t>work)</a:t>
            </a:r>
            <a:endParaRPr kumimoji="1" lang="zh-CN" altLang="en-US" dirty="0"/>
          </a:p>
        </p:txBody>
      </p:sp>
      <p:sp>
        <p:nvSpPr>
          <p:cNvPr id="3" name="内容占位符 2">
            <a:extLst>
              <a:ext uri="{FF2B5EF4-FFF2-40B4-BE49-F238E27FC236}">
                <a16:creationId xmlns:a16="http://schemas.microsoft.com/office/drawing/2014/main" id="{EC47B5DA-A85C-C44A-A963-387312A583B7}"/>
              </a:ext>
            </a:extLst>
          </p:cNvPr>
          <p:cNvSpPr>
            <a:spLocks noGrp="1"/>
          </p:cNvSpPr>
          <p:nvPr>
            <p:ph idx="1"/>
          </p:nvPr>
        </p:nvSpPr>
        <p:spPr>
          <a:xfrm>
            <a:off x="457200" y="1417638"/>
            <a:ext cx="8229600" cy="5323730"/>
          </a:xfrm>
        </p:spPr>
        <p:txBody>
          <a:bodyPr>
            <a:normAutofit fontScale="92500" lnSpcReduction="10000"/>
          </a:bodyPr>
          <a:lstStyle/>
          <a:p>
            <a:pPr>
              <a:lnSpc>
                <a:spcPct val="120000"/>
              </a:lnSpc>
              <a:spcBef>
                <a:spcPts val="1500"/>
              </a:spcBef>
            </a:pPr>
            <a:r>
              <a:rPr kumimoji="1" lang="en-US" altLang="zh-CN" sz="1600" b="1" dirty="0"/>
              <a:t>Choose</a:t>
            </a:r>
            <a:r>
              <a:rPr kumimoji="1" lang="zh-CN" altLang="en-US" sz="1600" b="1" dirty="0"/>
              <a:t> </a:t>
            </a:r>
            <a:r>
              <a:rPr kumimoji="1" lang="en-US" altLang="zh-CN" sz="1600" b="1" dirty="0"/>
              <a:t>1</a:t>
            </a:r>
            <a:r>
              <a:rPr kumimoji="1" lang="zh-CN" altLang="en-US" sz="1600" dirty="0"/>
              <a:t> </a:t>
            </a:r>
            <a:r>
              <a:rPr kumimoji="1" lang="en-US" altLang="zh-CN" sz="1600" dirty="0"/>
              <a:t>topic</a:t>
            </a:r>
            <a:r>
              <a:rPr kumimoji="1" lang="zh-CN" altLang="en-US" sz="1600" dirty="0"/>
              <a:t> </a:t>
            </a:r>
            <a:r>
              <a:rPr kumimoji="1" lang="en-US" altLang="zh-CN" sz="1600" dirty="0"/>
              <a:t>from</a:t>
            </a:r>
            <a:r>
              <a:rPr kumimoji="1" lang="zh-CN" altLang="en-US" sz="1600" dirty="0"/>
              <a:t> </a:t>
            </a:r>
            <a:r>
              <a:rPr kumimoji="1" lang="en-US" altLang="zh-CN" sz="1600" dirty="0"/>
              <a:t>the</a:t>
            </a:r>
            <a:r>
              <a:rPr kumimoji="1" lang="zh-CN" altLang="en-US" sz="1600" dirty="0"/>
              <a:t> </a:t>
            </a:r>
            <a:r>
              <a:rPr kumimoji="1" lang="en-US" altLang="zh-CN" sz="1600" dirty="0"/>
              <a:t>2</a:t>
            </a:r>
            <a:r>
              <a:rPr kumimoji="1" lang="zh-CN" altLang="en-US" sz="1600" dirty="0"/>
              <a:t> </a:t>
            </a:r>
            <a:r>
              <a:rPr kumimoji="1" lang="en-US" altLang="zh-CN" sz="1600" dirty="0"/>
              <a:t>choices</a:t>
            </a:r>
            <a:r>
              <a:rPr kumimoji="1" lang="zh-CN" altLang="en-US" sz="1600" dirty="0"/>
              <a:t> </a:t>
            </a:r>
            <a:r>
              <a:rPr kumimoji="1" lang="en-US" altLang="zh-CN" sz="1600" dirty="0"/>
              <a:t>and</a:t>
            </a:r>
            <a:r>
              <a:rPr kumimoji="1" lang="zh-CN" altLang="en-US" sz="1600" dirty="0"/>
              <a:t> </a:t>
            </a:r>
            <a:r>
              <a:rPr kumimoji="1" lang="en-US" altLang="zh-CN" sz="1600" dirty="0"/>
              <a:t>start</a:t>
            </a:r>
            <a:r>
              <a:rPr kumimoji="1" lang="zh-CN" altLang="en-US" sz="1600" dirty="0"/>
              <a:t> </a:t>
            </a:r>
            <a:r>
              <a:rPr kumimoji="1" lang="en-US" altLang="zh-CN" sz="1600" dirty="0"/>
              <a:t>your</a:t>
            </a:r>
            <a:r>
              <a:rPr kumimoji="1" lang="zh-CN" altLang="en-US" sz="1600" dirty="0"/>
              <a:t> </a:t>
            </a:r>
            <a:r>
              <a:rPr kumimoji="1" lang="en-US" altLang="zh-CN" sz="1600" dirty="0"/>
              <a:t>research.</a:t>
            </a:r>
            <a:r>
              <a:rPr kumimoji="1" lang="zh-CN" altLang="en-US" sz="1600" dirty="0"/>
              <a:t> </a:t>
            </a:r>
            <a:r>
              <a:rPr kumimoji="1" lang="en-US" altLang="zh-CN" sz="1600" dirty="0"/>
              <a:t>Of</a:t>
            </a:r>
            <a:r>
              <a:rPr kumimoji="1" lang="zh-CN" altLang="en-US" sz="1600" dirty="0"/>
              <a:t> </a:t>
            </a:r>
            <a:r>
              <a:rPr kumimoji="1" lang="en-US" altLang="zh-CN" sz="1600" dirty="0"/>
              <a:t>course</a:t>
            </a:r>
            <a:r>
              <a:rPr kumimoji="1" lang="zh-CN" altLang="en-US" sz="1600" dirty="0"/>
              <a:t> </a:t>
            </a:r>
            <a:r>
              <a:rPr kumimoji="1" lang="en-US" altLang="zh-CN" sz="1600" dirty="0"/>
              <a:t>you</a:t>
            </a:r>
            <a:r>
              <a:rPr kumimoji="1" lang="zh-CN" altLang="en-US" sz="1600" dirty="0"/>
              <a:t> </a:t>
            </a:r>
            <a:r>
              <a:rPr kumimoji="1" lang="en-US" altLang="zh-CN" sz="1600" dirty="0"/>
              <a:t>can</a:t>
            </a:r>
            <a:r>
              <a:rPr kumimoji="1" lang="zh-CN" altLang="en-US" sz="1600" dirty="0"/>
              <a:t> </a:t>
            </a:r>
            <a:r>
              <a:rPr kumimoji="1" lang="en-US" altLang="zh-CN" sz="1600" dirty="0"/>
              <a:t>discuss</a:t>
            </a:r>
            <a:r>
              <a:rPr kumimoji="1" lang="zh-CN" altLang="en-US" sz="1600" dirty="0"/>
              <a:t> </a:t>
            </a:r>
            <a:r>
              <a:rPr kumimoji="1" lang="en-US" altLang="zh-CN" sz="1600" dirty="0"/>
              <a:t>with</a:t>
            </a:r>
            <a:r>
              <a:rPr kumimoji="1" lang="zh-CN" altLang="en-US" sz="1600" dirty="0"/>
              <a:t> </a:t>
            </a:r>
            <a:r>
              <a:rPr kumimoji="1" lang="en-US" altLang="zh-CN" sz="1600" dirty="0"/>
              <a:t>each</a:t>
            </a:r>
            <a:r>
              <a:rPr kumimoji="1" lang="zh-CN" altLang="en-US" sz="1600" dirty="0"/>
              <a:t> </a:t>
            </a:r>
            <a:r>
              <a:rPr kumimoji="1" lang="en-US" altLang="zh-CN" sz="1600" dirty="0"/>
              <a:t>other</a:t>
            </a:r>
            <a:r>
              <a:rPr kumimoji="1" lang="zh-CN" altLang="en-US" sz="1600" dirty="0"/>
              <a:t> </a:t>
            </a:r>
            <a:r>
              <a:rPr kumimoji="1" lang="en-US" altLang="zh-CN" sz="1600" dirty="0"/>
              <a:t>but</a:t>
            </a:r>
            <a:r>
              <a:rPr kumimoji="1" lang="zh-CN" altLang="en-US" sz="1600" dirty="0"/>
              <a:t> </a:t>
            </a:r>
            <a:r>
              <a:rPr kumimoji="1" lang="en-US" altLang="zh-CN" sz="1600" dirty="0"/>
              <a:t>everyone</a:t>
            </a:r>
            <a:r>
              <a:rPr kumimoji="1" lang="zh-CN" altLang="en-US" sz="1600" dirty="0"/>
              <a:t> </a:t>
            </a:r>
            <a:r>
              <a:rPr kumimoji="1" lang="en-US" altLang="zh-CN" sz="1600" dirty="0"/>
              <a:t>should</a:t>
            </a:r>
            <a:r>
              <a:rPr kumimoji="1" lang="zh-CN" altLang="en-US" sz="1600" dirty="0"/>
              <a:t> </a:t>
            </a:r>
            <a:r>
              <a:rPr kumimoji="1" lang="en-US" altLang="zh-CN" sz="1600" dirty="0"/>
              <a:t>come</a:t>
            </a:r>
            <a:r>
              <a:rPr kumimoji="1" lang="zh-CN" altLang="en-US" sz="1600" dirty="0"/>
              <a:t> </a:t>
            </a:r>
            <a:r>
              <a:rPr kumimoji="1" lang="en-US" altLang="zh-CN" sz="1600" dirty="0"/>
              <a:t>to</a:t>
            </a:r>
            <a:r>
              <a:rPr kumimoji="1" lang="zh-CN" altLang="en-US" sz="1600" dirty="0"/>
              <a:t> </a:t>
            </a:r>
            <a:r>
              <a:rPr kumimoji="1" lang="en-US" altLang="zh-CN" sz="1600" b="1" dirty="0"/>
              <a:t>independent</a:t>
            </a:r>
            <a:r>
              <a:rPr kumimoji="1" lang="zh-CN" altLang="en-US" sz="1600" b="1" dirty="0"/>
              <a:t> </a:t>
            </a:r>
            <a:r>
              <a:rPr kumimoji="1" lang="en-US" altLang="zh-CN" sz="1600" b="1" dirty="0"/>
              <a:t>work</a:t>
            </a:r>
            <a:r>
              <a:rPr kumimoji="1" lang="zh-CN" altLang="en-US" sz="1600" b="1" dirty="0"/>
              <a:t> </a:t>
            </a:r>
            <a:r>
              <a:rPr kumimoji="1" lang="en-US" altLang="zh-CN" sz="1600" dirty="0"/>
              <a:t>finally.</a:t>
            </a:r>
          </a:p>
          <a:p>
            <a:pPr>
              <a:lnSpc>
                <a:spcPct val="120000"/>
              </a:lnSpc>
              <a:spcBef>
                <a:spcPts val="1500"/>
              </a:spcBef>
            </a:pPr>
            <a:r>
              <a:rPr kumimoji="1" lang="en-US" altLang="zh-CN" sz="1600" b="1" dirty="0"/>
              <a:t>Title</a:t>
            </a:r>
            <a:r>
              <a:rPr kumimoji="1" lang="en-US" altLang="zh-CN" sz="1600" dirty="0"/>
              <a:t>:</a:t>
            </a:r>
            <a:r>
              <a:rPr kumimoji="1" lang="zh-CN" altLang="en-US" sz="1600" dirty="0"/>
              <a:t> </a:t>
            </a:r>
            <a:r>
              <a:rPr kumimoji="1" lang="en-US" altLang="zh-CN" sz="1600" dirty="0"/>
              <a:t>1)</a:t>
            </a:r>
            <a:r>
              <a:rPr kumimoji="1" lang="zh-CN" altLang="en-US" sz="1600" dirty="0"/>
              <a:t> </a:t>
            </a:r>
            <a:r>
              <a:rPr kumimoji="1" lang="en-US" altLang="zh-CN" sz="1600" dirty="0"/>
              <a:t>How</a:t>
            </a:r>
            <a:r>
              <a:rPr kumimoji="1" lang="zh-CN" altLang="en-US" sz="1600" dirty="0"/>
              <a:t> </a:t>
            </a:r>
            <a:r>
              <a:rPr kumimoji="1" lang="en-US" altLang="zh-CN" sz="1600" dirty="0"/>
              <a:t>is</a:t>
            </a:r>
            <a:r>
              <a:rPr kumimoji="1" lang="zh-CN" altLang="en-US" sz="1600" dirty="0"/>
              <a:t> </a:t>
            </a:r>
            <a:r>
              <a:rPr kumimoji="1" lang="en-US" altLang="zh-CN" sz="1600" dirty="0"/>
              <a:t>auxin</a:t>
            </a:r>
            <a:r>
              <a:rPr kumimoji="1" lang="zh-CN" altLang="en-US" sz="1600" dirty="0"/>
              <a:t> </a:t>
            </a:r>
            <a:r>
              <a:rPr kumimoji="1" lang="en-US" altLang="zh-CN" sz="1600" dirty="0"/>
              <a:t>discovered?/</a:t>
            </a:r>
            <a:r>
              <a:rPr kumimoji="1" lang="zh-CN" altLang="en-US" sz="1600" dirty="0"/>
              <a:t> </a:t>
            </a:r>
            <a:r>
              <a:rPr kumimoji="1" lang="en-US" altLang="zh-CN" sz="1600" dirty="0"/>
              <a:t>Early</a:t>
            </a:r>
            <a:r>
              <a:rPr kumimoji="1" lang="zh-CN" altLang="en-US" sz="1600" dirty="0"/>
              <a:t> </a:t>
            </a:r>
            <a:r>
              <a:rPr kumimoji="1" lang="en-US" altLang="zh-CN" sz="1600" dirty="0"/>
              <a:t>experiments</a:t>
            </a:r>
            <a:r>
              <a:rPr kumimoji="1" lang="zh-CN" altLang="en-US" sz="1600" dirty="0"/>
              <a:t> </a:t>
            </a:r>
            <a:r>
              <a:rPr kumimoji="1" lang="en-US" altLang="zh-CN" sz="1600" dirty="0"/>
              <a:t>by</a:t>
            </a:r>
            <a:r>
              <a:rPr kumimoji="1" lang="zh-CN" altLang="en-US" sz="1600" dirty="0"/>
              <a:t> </a:t>
            </a:r>
            <a:r>
              <a:rPr kumimoji="1" lang="en-US" altLang="zh-CN" sz="1600" dirty="0"/>
              <a:t>scientists</a:t>
            </a:r>
            <a:r>
              <a:rPr kumimoji="1" lang="zh-CN" altLang="en-US" sz="1600" dirty="0"/>
              <a:t> </a:t>
            </a:r>
            <a:r>
              <a:rPr kumimoji="1" lang="en-US" altLang="zh-CN" sz="1600" dirty="0"/>
              <a:t>towards</a:t>
            </a:r>
            <a:r>
              <a:rPr kumimoji="1" lang="zh-CN" altLang="en-US" sz="1600" dirty="0"/>
              <a:t> </a:t>
            </a:r>
            <a:r>
              <a:rPr kumimoji="1" lang="en-US" altLang="zh-CN" sz="1600" dirty="0"/>
              <a:t>auxin</a:t>
            </a:r>
          </a:p>
          <a:p>
            <a:pPr>
              <a:lnSpc>
                <a:spcPct val="120000"/>
              </a:lnSpc>
              <a:spcBef>
                <a:spcPts val="1500"/>
              </a:spcBef>
            </a:pPr>
            <a:r>
              <a:rPr kumimoji="1" lang="en-US" altLang="zh-CN" sz="1600" dirty="0"/>
              <a:t>Do</a:t>
            </a:r>
            <a:r>
              <a:rPr kumimoji="1" lang="zh-CN" altLang="en-US" sz="1600" dirty="0"/>
              <a:t> </a:t>
            </a:r>
            <a:r>
              <a:rPr kumimoji="1" lang="en-US" altLang="zh-CN" sz="1600" dirty="0"/>
              <a:t>not</a:t>
            </a:r>
            <a:r>
              <a:rPr kumimoji="1" lang="zh-CN" altLang="en-US" sz="1600" dirty="0"/>
              <a:t> </a:t>
            </a:r>
            <a:r>
              <a:rPr kumimoji="1" lang="en-US" altLang="zh-CN" sz="1600" dirty="0"/>
              <a:t>hurry</a:t>
            </a:r>
            <a:r>
              <a:rPr kumimoji="1" lang="zh-CN" altLang="en-US" sz="1600" dirty="0"/>
              <a:t> </a:t>
            </a:r>
            <a:r>
              <a:rPr kumimoji="1" lang="en-US" altLang="zh-CN" sz="1600" dirty="0"/>
              <a:t>to</a:t>
            </a:r>
            <a:r>
              <a:rPr kumimoji="1" lang="zh-CN" altLang="en-US" sz="1600" dirty="0"/>
              <a:t> </a:t>
            </a:r>
            <a:r>
              <a:rPr kumimoji="1" lang="en-US" altLang="zh-CN" sz="1600" dirty="0"/>
              <a:t>start,</a:t>
            </a:r>
            <a:r>
              <a:rPr kumimoji="1" lang="zh-CN" altLang="en-US" sz="1600" dirty="0"/>
              <a:t> </a:t>
            </a:r>
            <a:r>
              <a:rPr kumimoji="1" lang="en-US" altLang="zh-CN" sz="1600" dirty="0"/>
              <a:t>you</a:t>
            </a:r>
            <a:r>
              <a:rPr kumimoji="1" lang="zh-CN" altLang="en-US" sz="1600" dirty="0"/>
              <a:t> </a:t>
            </a:r>
            <a:r>
              <a:rPr kumimoji="1" lang="en-US" altLang="zh-CN" sz="1600" dirty="0"/>
              <a:t>might</a:t>
            </a:r>
            <a:r>
              <a:rPr kumimoji="1" lang="zh-CN" altLang="en-US" sz="1600" dirty="0"/>
              <a:t> </a:t>
            </a:r>
            <a:r>
              <a:rPr kumimoji="1" lang="en-US" altLang="zh-CN" sz="1600" dirty="0"/>
              <a:t>take</a:t>
            </a:r>
            <a:r>
              <a:rPr kumimoji="1" lang="zh-CN" altLang="en-US" sz="1600" dirty="0"/>
              <a:t> </a:t>
            </a:r>
            <a:r>
              <a:rPr kumimoji="1" lang="en-US" altLang="zh-CN" sz="1600" dirty="0"/>
              <a:t>a</a:t>
            </a:r>
            <a:r>
              <a:rPr kumimoji="1" lang="zh-CN" altLang="en-US" sz="1600" dirty="0"/>
              <a:t> </a:t>
            </a:r>
            <a:r>
              <a:rPr kumimoji="1" lang="en-US" altLang="zh-CN" sz="1600" dirty="0"/>
              <a:t>moment</a:t>
            </a:r>
            <a:r>
              <a:rPr kumimoji="1" lang="zh-CN" altLang="en-US" sz="1600" dirty="0"/>
              <a:t> </a:t>
            </a:r>
            <a:r>
              <a:rPr kumimoji="1" lang="en-US" altLang="zh-CN" sz="1600" dirty="0"/>
              <a:t>thinking</a:t>
            </a:r>
            <a:r>
              <a:rPr kumimoji="1" lang="zh-CN" altLang="en-US" sz="1600" dirty="0"/>
              <a:t> </a:t>
            </a:r>
            <a:r>
              <a:rPr kumimoji="1" lang="en-US" altLang="zh-CN" sz="1600" dirty="0"/>
              <a:t>about</a:t>
            </a:r>
            <a:r>
              <a:rPr kumimoji="1" lang="zh-CN" altLang="en-US" sz="1600" dirty="0"/>
              <a:t> </a:t>
            </a:r>
            <a:r>
              <a:rPr kumimoji="1" lang="en-US" altLang="zh-CN" sz="1600" dirty="0"/>
              <a:t>the</a:t>
            </a:r>
            <a:r>
              <a:rPr kumimoji="1" lang="zh-CN" altLang="en-US" sz="1600" dirty="0"/>
              <a:t> </a:t>
            </a:r>
            <a:r>
              <a:rPr kumimoji="1" lang="en-US" altLang="zh-CN" sz="1600" dirty="0"/>
              <a:t>topic</a:t>
            </a:r>
            <a:r>
              <a:rPr kumimoji="1" lang="zh-CN" altLang="en-US" sz="1600" dirty="0"/>
              <a:t> </a:t>
            </a:r>
            <a:r>
              <a:rPr kumimoji="1" lang="en-US" altLang="zh-CN" sz="1600" dirty="0"/>
              <a:t>and</a:t>
            </a:r>
            <a:r>
              <a:rPr kumimoji="1" lang="zh-CN" altLang="en-US" sz="1600" dirty="0"/>
              <a:t> </a:t>
            </a:r>
            <a:r>
              <a:rPr kumimoji="1" lang="en-US" altLang="zh-CN" sz="1600" dirty="0"/>
              <a:t>list</a:t>
            </a:r>
            <a:r>
              <a:rPr kumimoji="1" lang="zh-CN" altLang="en-US" sz="1600" dirty="0"/>
              <a:t> </a:t>
            </a:r>
            <a:r>
              <a:rPr kumimoji="1" lang="en-US" altLang="zh-CN" sz="1600" dirty="0"/>
              <a:t>some</a:t>
            </a:r>
            <a:r>
              <a:rPr kumimoji="1" lang="zh-CN" altLang="en-US" sz="1600" dirty="0"/>
              <a:t> </a:t>
            </a:r>
            <a:r>
              <a:rPr kumimoji="1" lang="en-US" altLang="zh-CN" sz="1600" dirty="0"/>
              <a:t>questions</a:t>
            </a:r>
            <a:r>
              <a:rPr kumimoji="1" lang="zh-CN" altLang="en-US" sz="1600" dirty="0"/>
              <a:t> </a:t>
            </a:r>
            <a:r>
              <a:rPr kumimoji="1" lang="en-US" altLang="zh-CN" sz="1600" dirty="0"/>
              <a:t>you</a:t>
            </a:r>
            <a:r>
              <a:rPr kumimoji="1" lang="zh-CN" altLang="en-US" sz="1600" dirty="0"/>
              <a:t> </a:t>
            </a:r>
            <a:r>
              <a:rPr kumimoji="1" lang="en-US" altLang="zh-CN" sz="1600" dirty="0"/>
              <a:t>would</a:t>
            </a:r>
            <a:r>
              <a:rPr kumimoji="1" lang="zh-CN" altLang="en-US" sz="1600" dirty="0"/>
              <a:t> </a:t>
            </a:r>
            <a:r>
              <a:rPr kumimoji="1" lang="en-US" altLang="zh-CN" sz="1600" dirty="0"/>
              <a:t>further</a:t>
            </a:r>
            <a:r>
              <a:rPr kumimoji="1" lang="zh-CN" altLang="en-US" sz="1600" dirty="0"/>
              <a:t> </a:t>
            </a:r>
            <a:r>
              <a:rPr kumimoji="1" lang="en-US" altLang="zh-CN" sz="1600" dirty="0"/>
              <a:t>check</a:t>
            </a:r>
            <a:r>
              <a:rPr kumimoji="1" lang="zh-CN" altLang="en-US" sz="1600" dirty="0"/>
              <a:t> </a:t>
            </a:r>
            <a:r>
              <a:rPr kumimoji="1" lang="en-US" altLang="zh-CN" sz="1600" dirty="0"/>
              <a:t>on,</a:t>
            </a:r>
            <a:r>
              <a:rPr kumimoji="1" lang="zh-CN" altLang="en-US" sz="1600" dirty="0"/>
              <a:t> </a:t>
            </a:r>
            <a:r>
              <a:rPr kumimoji="1" lang="en-US" altLang="zh-CN" sz="1600" dirty="0"/>
              <a:t>like</a:t>
            </a:r>
            <a:r>
              <a:rPr kumimoji="1" lang="zh-CN" altLang="en-US" sz="1600" dirty="0"/>
              <a:t> </a:t>
            </a:r>
            <a:r>
              <a:rPr kumimoji="1" lang="en-US" altLang="zh-CN" sz="1600" dirty="0"/>
              <a:t>who</a:t>
            </a:r>
            <a:r>
              <a:rPr kumimoji="1" lang="zh-CN" altLang="en-US" sz="1600" dirty="0"/>
              <a:t> </a:t>
            </a:r>
            <a:r>
              <a:rPr kumimoji="1" lang="en-US" altLang="zh-CN" sz="1600" dirty="0"/>
              <a:t>contribute</a:t>
            </a:r>
            <a:r>
              <a:rPr kumimoji="1" lang="zh-CN" altLang="en-US" sz="1600" dirty="0"/>
              <a:t> </a:t>
            </a:r>
            <a:r>
              <a:rPr kumimoji="1" lang="en-US" altLang="zh-CN" sz="1600" dirty="0"/>
              <a:t>to</a:t>
            </a:r>
            <a:r>
              <a:rPr kumimoji="1" lang="zh-CN" altLang="en-US" sz="1600" dirty="0"/>
              <a:t> </a:t>
            </a:r>
            <a:r>
              <a:rPr kumimoji="1" lang="en-US" altLang="zh-CN" sz="1600" dirty="0"/>
              <a:t>this</a:t>
            </a:r>
            <a:r>
              <a:rPr kumimoji="1" lang="zh-CN" altLang="en-US" sz="1600" dirty="0"/>
              <a:t> </a:t>
            </a:r>
            <a:r>
              <a:rPr kumimoji="1" lang="en-US" altLang="zh-CN" sz="1600" dirty="0"/>
              <a:t>process?</a:t>
            </a:r>
            <a:r>
              <a:rPr kumimoji="1" lang="zh-CN" altLang="en-US" sz="1600" dirty="0"/>
              <a:t> </a:t>
            </a:r>
            <a:r>
              <a:rPr kumimoji="1" lang="en-US" altLang="zh-CN" sz="1600" dirty="0"/>
              <a:t>When</a:t>
            </a:r>
            <a:r>
              <a:rPr kumimoji="1" lang="zh-CN" altLang="en-US" sz="1600" dirty="0"/>
              <a:t> </a:t>
            </a:r>
            <a:r>
              <a:rPr kumimoji="1" lang="en-US" altLang="zh-CN" sz="1600" dirty="0"/>
              <a:t>is</a:t>
            </a:r>
            <a:r>
              <a:rPr kumimoji="1" lang="zh-CN" altLang="en-US" sz="1600" dirty="0"/>
              <a:t> </a:t>
            </a:r>
            <a:r>
              <a:rPr kumimoji="1" lang="en-US" altLang="zh-CN" sz="1600" dirty="0"/>
              <a:t>that?</a:t>
            </a:r>
            <a:r>
              <a:rPr kumimoji="1" lang="zh-CN" altLang="en-US" sz="1600" dirty="0"/>
              <a:t> </a:t>
            </a:r>
            <a:r>
              <a:rPr kumimoji="1" lang="en-US" altLang="zh-CN" sz="1600" dirty="0"/>
              <a:t>What</a:t>
            </a:r>
            <a:r>
              <a:rPr kumimoji="1" lang="zh-CN" altLang="en-US" sz="1600" dirty="0"/>
              <a:t> </a:t>
            </a:r>
            <a:r>
              <a:rPr kumimoji="1" lang="en-US" altLang="zh-CN" sz="1600" dirty="0"/>
              <a:t>did</a:t>
            </a:r>
            <a:r>
              <a:rPr kumimoji="1" lang="zh-CN" altLang="en-US" sz="1600" dirty="0"/>
              <a:t> </a:t>
            </a:r>
            <a:r>
              <a:rPr kumimoji="1" lang="en-US" altLang="zh-CN" sz="1600" dirty="0"/>
              <a:t>they</a:t>
            </a:r>
            <a:r>
              <a:rPr kumimoji="1" lang="zh-CN" altLang="en-US" sz="1600" dirty="0"/>
              <a:t> </a:t>
            </a:r>
            <a:r>
              <a:rPr kumimoji="1" lang="en-US" altLang="zh-CN" sz="1600" dirty="0"/>
              <a:t>do?</a:t>
            </a:r>
            <a:r>
              <a:rPr kumimoji="1" lang="zh-CN" altLang="en-US" sz="1600" dirty="0"/>
              <a:t> </a:t>
            </a:r>
            <a:r>
              <a:rPr kumimoji="1" lang="en-US" altLang="zh-CN" sz="1600" dirty="0"/>
              <a:t>What</a:t>
            </a:r>
            <a:r>
              <a:rPr kumimoji="1" lang="zh-CN" altLang="en-US" sz="1600" dirty="0"/>
              <a:t> </a:t>
            </a:r>
            <a:r>
              <a:rPr kumimoji="1" lang="en-US" altLang="zh-CN" sz="1600" dirty="0"/>
              <a:t>conclusions</a:t>
            </a:r>
            <a:r>
              <a:rPr kumimoji="1" lang="zh-CN" altLang="en-US" sz="1600" dirty="0"/>
              <a:t> </a:t>
            </a:r>
            <a:r>
              <a:rPr kumimoji="1" lang="en-US" altLang="zh-CN" sz="1600" dirty="0"/>
              <a:t>did</a:t>
            </a:r>
            <a:r>
              <a:rPr kumimoji="1" lang="zh-CN" altLang="en-US" sz="1600" dirty="0"/>
              <a:t> </a:t>
            </a:r>
            <a:r>
              <a:rPr kumimoji="1" lang="en-US" altLang="zh-CN" sz="1600" dirty="0"/>
              <a:t>they</a:t>
            </a:r>
            <a:r>
              <a:rPr kumimoji="1" lang="zh-CN" altLang="en-US" sz="1600" dirty="0"/>
              <a:t> </a:t>
            </a:r>
            <a:r>
              <a:rPr kumimoji="1" lang="en-US" altLang="zh-CN" sz="1600" dirty="0"/>
              <a:t>get?</a:t>
            </a:r>
            <a:r>
              <a:rPr kumimoji="1" lang="zh-CN" altLang="en-US" sz="1600" dirty="0"/>
              <a:t> </a:t>
            </a:r>
            <a:r>
              <a:rPr kumimoji="1" lang="en-US" altLang="zh-CN" sz="1600" dirty="0"/>
              <a:t>Who</a:t>
            </a:r>
            <a:r>
              <a:rPr kumimoji="1" lang="zh-CN" altLang="en-US" sz="1600" dirty="0"/>
              <a:t> </a:t>
            </a:r>
            <a:r>
              <a:rPr kumimoji="1" lang="en-US" altLang="zh-CN" sz="1600" dirty="0"/>
              <a:t>named</a:t>
            </a:r>
            <a:r>
              <a:rPr kumimoji="1" lang="zh-CN" altLang="en-US" sz="1600" dirty="0"/>
              <a:t> </a:t>
            </a:r>
            <a:r>
              <a:rPr kumimoji="1" lang="en-US" altLang="zh-CN" sz="1600" dirty="0"/>
              <a:t>this</a:t>
            </a:r>
            <a:r>
              <a:rPr kumimoji="1" lang="zh-CN" altLang="en-US" sz="1600" dirty="0"/>
              <a:t> </a:t>
            </a:r>
            <a:r>
              <a:rPr kumimoji="1" lang="en-US" altLang="zh-CN" sz="1600" dirty="0"/>
              <a:t>chemical</a:t>
            </a:r>
            <a:r>
              <a:rPr kumimoji="1" lang="zh-CN" altLang="en-US" sz="1600" dirty="0"/>
              <a:t> </a:t>
            </a:r>
            <a:r>
              <a:rPr kumimoji="1" lang="en-US" altLang="zh-CN" sz="1600" dirty="0"/>
              <a:t>auxin?</a:t>
            </a:r>
            <a:r>
              <a:rPr kumimoji="1" lang="zh-CN" altLang="en-US" sz="1600" dirty="0"/>
              <a:t> </a:t>
            </a:r>
            <a:r>
              <a:rPr kumimoji="1" lang="en-US" altLang="zh-CN" sz="1600" dirty="0"/>
              <a:t>Any</a:t>
            </a:r>
            <a:r>
              <a:rPr kumimoji="1" lang="zh-CN" altLang="en-US" sz="1600" dirty="0"/>
              <a:t> </a:t>
            </a:r>
            <a:r>
              <a:rPr kumimoji="1" lang="en-US" altLang="zh-CN" sz="1600" dirty="0"/>
              <a:t>fun</a:t>
            </a:r>
            <a:r>
              <a:rPr kumimoji="1" lang="zh-CN" altLang="en-US" sz="1600" dirty="0"/>
              <a:t> </a:t>
            </a:r>
            <a:r>
              <a:rPr kumimoji="1" lang="en-US" altLang="zh-CN" sz="1600" dirty="0"/>
              <a:t>stories?</a:t>
            </a:r>
            <a:r>
              <a:rPr kumimoji="1" lang="zh-CN" altLang="en-US" sz="1600" dirty="0"/>
              <a:t> </a:t>
            </a:r>
            <a:r>
              <a:rPr kumimoji="1" lang="en-US" altLang="zh-CN" sz="1600" dirty="0"/>
              <a:t>Is</a:t>
            </a:r>
            <a:r>
              <a:rPr kumimoji="1" lang="zh-CN" altLang="en-US" sz="1600" dirty="0"/>
              <a:t> </a:t>
            </a:r>
            <a:r>
              <a:rPr kumimoji="1" lang="en-US" altLang="zh-CN" sz="1600" dirty="0"/>
              <a:t>any</a:t>
            </a:r>
            <a:r>
              <a:rPr kumimoji="1" lang="zh-CN" altLang="en-US" sz="1600" dirty="0"/>
              <a:t> </a:t>
            </a:r>
            <a:r>
              <a:rPr kumimoji="1" lang="en-US" altLang="zh-CN" sz="1600" dirty="0"/>
              <a:t>of</a:t>
            </a:r>
            <a:r>
              <a:rPr kumimoji="1" lang="zh-CN" altLang="en-US" sz="1600" dirty="0"/>
              <a:t> </a:t>
            </a:r>
            <a:r>
              <a:rPr kumimoji="1" lang="en-US" altLang="zh-CN" sz="1600" dirty="0"/>
              <a:t>these</a:t>
            </a:r>
            <a:r>
              <a:rPr kumimoji="1" lang="zh-CN" altLang="en-US" sz="1600" dirty="0"/>
              <a:t> </a:t>
            </a:r>
            <a:r>
              <a:rPr kumimoji="1" lang="en-US" altLang="zh-CN" sz="1600" dirty="0"/>
              <a:t>discovery</a:t>
            </a:r>
            <a:r>
              <a:rPr kumimoji="1" lang="zh-CN" altLang="en-US" sz="1600" dirty="0"/>
              <a:t> </a:t>
            </a:r>
            <a:r>
              <a:rPr kumimoji="1" lang="en-US" altLang="zh-CN" sz="1600" dirty="0"/>
              <a:t>build</a:t>
            </a:r>
            <a:r>
              <a:rPr kumimoji="1" lang="zh-CN" altLang="en-US" sz="1600" dirty="0"/>
              <a:t> </a:t>
            </a:r>
            <a:r>
              <a:rPr kumimoji="1" lang="en-US" altLang="zh-CN" sz="1600" dirty="0"/>
              <a:t>on</a:t>
            </a:r>
            <a:r>
              <a:rPr kumimoji="1" lang="zh-CN" altLang="en-US" sz="1600" dirty="0"/>
              <a:t> </a:t>
            </a:r>
            <a:r>
              <a:rPr kumimoji="1" lang="en-US" altLang="zh-CN" sz="1600" dirty="0"/>
              <a:t>accidents,</a:t>
            </a:r>
            <a:r>
              <a:rPr kumimoji="1" lang="zh-CN" altLang="en-US" sz="1600" dirty="0"/>
              <a:t> </a:t>
            </a:r>
            <a:r>
              <a:rPr kumimoji="1" lang="en-US" altLang="zh-CN" sz="1600" dirty="0"/>
              <a:t>i.e.</a:t>
            </a:r>
            <a:r>
              <a:rPr kumimoji="1" lang="zh-CN" altLang="en-US" sz="1600" dirty="0"/>
              <a:t> </a:t>
            </a:r>
            <a:r>
              <a:rPr kumimoji="1" lang="en-US" altLang="zh-CN" sz="1600" dirty="0"/>
              <a:t>not</a:t>
            </a:r>
            <a:r>
              <a:rPr kumimoji="1" lang="zh-CN" altLang="en-US" sz="1600" dirty="0"/>
              <a:t> </a:t>
            </a:r>
            <a:r>
              <a:rPr kumimoji="1" lang="en-US" altLang="zh-CN" sz="1600" dirty="0"/>
              <a:t>an</a:t>
            </a:r>
            <a:r>
              <a:rPr kumimoji="1" lang="zh-CN" altLang="en-US" sz="1600" dirty="0"/>
              <a:t> </a:t>
            </a:r>
            <a:r>
              <a:rPr kumimoji="1" lang="en-US" altLang="zh-CN" sz="1600" dirty="0"/>
              <a:t>intended</a:t>
            </a:r>
            <a:r>
              <a:rPr kumimoji="1" lang="zh-CN" altLang="en-US" sz="1600" dirty="0"/>
              <a:t> </a:t>
            </a:r>
            <a:r>
              <a:rPr kumimoji="1" lang="en-US" altLang="zh-CN" sz="1600" dirty="0"/>
              <a:t>experiment?</a:t>
            </a:r>
            <a:r>
              <a:rPr kumimoji="1" lang="zh-CN" altLang="en-US" sz="1600" dirty="0"/>
              <a:t> </a:t>
            </a:r>
            <a:r>
              <a:rPr kumimoji="1" lang="en-US" altLang="zh-CN" sz="1600" dirty="0"/>
              <a:t>What</a:t>
            </a:r>
            <a:r>
              <a:rPr kumimoji="1" lang="zh-CN" altLang="en-US" sz="1600" dirty="0"/>
              <a:t> </a:t>
            </a:r>
            <a:r>
              <a:rPr kumimoji="1" lang="en-US" altLang="zh-CN" sz="1600" dirty="0"/>
              <a:t>plant</a:t>
            </a:r>
            <a:r>
              <a:rPr kumimoji="1" lang="zh-CN" altLang="en-US" sz="1600" dirty="0"/>
              <a:t> </a:t>
            </a:r>
            <a:r>
              <a:rPr kumimoji="1" lang="en-US" altLang="zh-CN" sz="1600" dirty="0"/>
              <a:t>material</a:t>
            </a:r>
            <a:r>
              <a:rPr kumimoji="1" lang="zh-CN" altLang="en-US" sz="1600" dirty="0"/>
              <a:t> </a:t>
            </a:r>
            <a:r>
              <a:rPr kumimoji="1" lang="en-US" altLang="zh-CN" sz="1600" dirty="0"/>
              <a:t>did</a:t>
            </a:r>
            <a:r>
              <a:rPr kumimoji="1" lang="zh-CN" altLang="en-US" sz="1600" dirty="0"/>
              <a:t> </a:t>
            </a:r>
            <a:r>
              <a:rPr kumimoji="1" lang="en-US" altLang="zh-CN" sz="1600" dirty="0"/>
              <a:t>they</a:t>
            </a:r>
            <a:r>
              <a:rPr kumimoji="1" lang="zh-CN" altLang="en-US" sz="1600" dirty="0"/>
              <a:t> </a:t>
            </a:r>
            <a:r>
              <a:rPr kumimoji="1" lang="en-US" altLang="zh-CN" sz="1600" dirty="0"/>
              <a:t>use?</a:t>
            </a:r>
            <a:r>
              <a:rPr kumimoji="1" lang="zh-CN" altLang="en-US" sz="1600" dirty="0"/>
              <a:t> </a:t>
            </a:r>
            <a:r>
              <a:rPr kumimoji="1" lang="en-US" altLang="zh-CN" sz="1600" dirty="0"/>
              <a:t>Do</a:t>
            </a:r>
            <a:r>
              <a:rPr kumimoji="1" lang="zh-CN" altLang="en-US" sz="1600" dirty="0"/>
              <a:t> </a:t>
            </a:r>
            <a:r>
              <a:rPr kumimoji="1" lang="en-US" altLang="zh-CN" sz="1600" dirty="0"/>
              <a:t>they</a:t>
            </a:r>
            <a:r>
              <a:rPr kumimoji="1" lang="zh-CN" altLang="en-US" sz="1600" dirty="0"/>
              <a:t> </a:t>
            </a:r>
            <a:r>
              <a:rPr kumimoji="1" lang="en-US" altLang="zh-CN" sz="1600" dirty="0"/>
              <a:t>all</a:t>
            </a:r>
            <a:r>
              <a:rPr kumimoji="1" lang="zh-CN" altLang="en-US" sz="1600" dirty="0"/>
              <a:t> </a:t>
            </a:r>
            <a:r>
              <a:rPr kumimoji="1" lang="en-US" altLang="zh-CN" sz="1600" dirty="0"/>
              <a:t>use</a:t>
            </a:r>
            <a:r>
              <a:rPr kumimoji="1" lang="zh-CN" altLang="en-US" sz="1600" dirty="0"/>
              <a:t> </a:t>
            </a:r>
            <a:r>
              <a:rPr kumimoji="1" lang="en-US" altLang="zh-CN" sz="1600" dirty="0"/>
              <a:t>same</a:t>
            </a:r>
            <a:r>
              <a:rPr kumimoji="1" lang="zh-CN" altLang="en-US" sz="1600" dirty="0"/>
              <a:t> </a:t>
            </a:r>
            <a:r>
              <a:rPr kumimoji="1" lang="en-US" altLang="zh-CN" sz="1600" dirty="0"/>
              <a:t>material?</a:t>
            </a:r>
            <a:r>
              <a:rPr kumimoji="1" lang="zh-CN" altLang="en-US" sz="1600" dirty="0"/>
              <a:t> </a:t>
            </a:r>
            <a:r>
              <a:rPr kumimoji="1" lang="en-US" altLang="zh-CN" sz="1600" dirty="0"/>
              <a:t>Did</a:t>
            </a:r>
            <a:r>
              <a:rPr kumimoji="1" lang="zh-CN" altLang="en-US" sz="1600" dirty="0"/>
              <a:t> </a:t>
            </a:r>
            <a:r>
              <a:rPr kumimoji="1" lang="en-US" altLang="zh-CN" sz="1600" dirty="0"/>
              <a:t>they</a:t>
            </a:r>
            <a:r>
              <a:rPr kumimoji="1" lang="zh-CN" altLang="en-US" sz="1600" dirty="0"/>
              <a:t> </a:t>
            </a:r>
            <a:r>
              <a:rPr kumimoji="1" lang="en-US" altLang="zh-CN" sz="1600" dirty="0"/>
              <a:t>try</a:t>
            </a:r>
            <a:r>
              <a:rPr kumimoji="1" lang="zh-CN" altLang="en-US" sz="1600" dirty="0"/>
              <a:t> </a:t>
            </a:r>
            <a:r>
              <a:rPr kumimoji="1" lang="en-US" altLang="zh-CN" sz="1600" dirty="0"/>
              <a:t>on</a:t>
            </a:r>
            <a:r>
              <a:rPr kumimoji="1" lang="zh-CN" altLang="en-US" sz="1600" dirty="0"/>
              <a:t> </a:t>
            </a:r>
            <a:r>
              <a:rPr kumimoji="1" lang="en-US" altLang="zh-CN" sz="1600" dirty="0"/>
              <a:t>any</a:t>
            </a:r>
            <a:r>
              <a:rPr kumimoji="1" lang="zh-CN" altLang="en-US" sz="1600" dirty="0"/>
              <a:t> </a:t>
            </a:r>
            <a:r>
              <a:rPr kumimoji="1" lang="en-US" altLang="zh-CN" sz="1600" dirty="0"/>
              <a:t>experiments</a:t>
            </a:r>
            <a:r>
              <a:rPr kumimoji="1" lang="zh-CN" altLang="en-US" sz="1600" dirty="0"/>
              <a:t> </a:t>
            </a:r>
            <a:r>
              <a:rPr kumimoji="1" lang="en-US" altLang="zh-CN" sz="1600" dirty="0"/>
              <a:t>that</a:t>
            </a:r>
            <a:r>
              <a:rPr kumimoji="1" lang="zh-CN" altLang="en-US" sz="1600" dirty="0"/>
              <a:t> </a:t>
            </a:r>
            <a:r>
              <a:rPr kumimoji="1" lang="en-US" altLang="zh-CN" sz="1600" dirty="0"/>
              <a:t>is</a:t>
            </a:r>
            <a:r>
              <a:rPr kumimoji="1" lang="zh-CN" altLang="en-US" sz="1600" dirty="0"/>
              <a:t> </a:t>
            </a:r>
            <a:r>
              <a:rPr kumimoji="1" lang="en-US" altLang="zh-CN" sz="1600" dirty="0"/>
              <a:t>failed</a:t>
            </a:r>
            <a:r>
              <a:rPr kumimoji="1" lang="zh-CN" altLang="en-US" sz="1600" dirty="0"/>
              <a:t> </a:t>
            </a:r>
            <a:r>
              <a:rPr kumimoji="1" lang="en-US" altLang="zh-CN" sz="1600" dirty="0"/>
              <a:t>or</a:t>
            </a:r>
            <a:r>
              <a:rPr kumimoji="1" lang="zh-CN" altLang="en-US" sz="1600" dirty="0"/>
              <a:t> </a:t>
            </a:r>
            <a:r>
              <a:rPr kumimoji="1" lang="en-US" altLang="zh-CN" sz="1600" dirty="0"/>
              <a:t>not</a:t>
            </a:r>
            <a:r>
              <a:rPr kumimoji="1" lang="zh-CN" altLang="en-US" sz="1600" dirty="0"/>
              <a:t> </a:t>
            </a:r>
            <a:r>
              <a:rPr kumimoji="1" lang="en-US" altLang="zh-CN" sz="1600" dirty="0"/>
              <a:t>usually</a:t>
            </a:r>
            <a:r>
              <a:rPr kumimoji="1" lang="zh-CN" altLang="en-US" sz="1600" dirty="0"/>
              <a:t> </a:t>
            </a:r>
            <a:r>
              <a:rPr kumimoji="1" lang="en-US" altLang="zh-CN" sz="1600" dirty="0"/>
              <a:t>mentioned</a:t>
            </a:r>
            <a:r>
              <a:rPr kumimoji="1" lang="zh-CN" altLang="en-US" sz="1600" dirty="0"/>
              <a:t> </a:t>
            </a:r>
            <a:r>
              <a:rPr kumimoji="1" lang="en-US" altLang="zh-CN" sz="1600" dirty="0"/>
              <a:t>in</a:t>
            </a:r>
            <a:r>
              <a:rPr kumimoji="1" lang="zh-CN" altLang="en-US" sz="1600" dirty="0"/>
              <a:t> </a:t>
            </a:r>
            <a:r>
              <a:rPr kumimoji="1" lang="en-US" altLang="zh-CN" sz="1600" dirty="0"/>
              <a:t>the</a:t>
            </a:r>
            <a:r>
              <a:rPr kumimoji="1" lang="zh-CN" altLang="en-US" sz="1600" dirty="0"/>
              <a:t> </a:t>
            </a:r>
            <a:r>
              <a:rPr kumimoji="1" lang="en-US" altLang="zh-CN" sz="1600" dirty="0"/>
              <a:t>science</a:t>
            </a:r>
            <a:r>
              <a:rPr kumimoji="1" lang="zh-CN" altLang="en-US" sz="1600" dirty="0"/>
              <a:t> </a:t>
            </a:r>
            <a:r>
              <a:rPr kumimoji="1" lang="en-US" altLang="zh-CN" sz="1600" dirty="0"/>
              <a:t>history?</a:t>
            </a:r>
          </a:p>
          <a:p>
            <a:pPr>
              <a:lnSpc>
                <a:spcPct val="120000"/>
              </a:lnSpc>
              <a:spcBef>
                <a:spcPts val="1500"/>
              </a:spcBef>
            </a:pPr>
            <a:r>
              <a:rPr kumimoji="1" lang="en-US" altLang="zh-CN" sz="1600" dirty="0"/>
              <a:t>2)</a:t>
            </a:r>
            <a:r>
              <a:rPr kumimoji="1" lang="zh-CN" altLang="en-US" sz="1600" dirty="0"/>
              <a:t> </a:t>
            </a:r>
            <a:r>
              <a:rPr kumimoji="1" lang="en-US" altLang="zh-CN" sz="1600" dirty="0"/>
              <a:t>Plant</a:t>
            </a:r>
            <a:r>
              <a:rPr kumimoji="1" lang="zh-CN" altLang="en-US" sz="1600" dirty="0"/>
              <a:t> </a:t>
            </a:r>
            <a:r>
              <a:rPr kumimoji="1" lang="en-US" altLang="zh-CN" sz="1600" dirty="0"/>
              <a:t>hormones</a:t>
            </a:r>
            <a:r>
              <a:rPr kumimoji="1" lang="zh-CN" altLang="en-US" sz="1600" dirty="0"/>
              <a:t> </a:t>
            </a:r>
            <a:r>
              <a:rPr kumimoji="1" lang="en-US" altLang="zh-CN" sz="1600" dirty="0"/>
              <a:t>(5</a:t>
            </a:r>
            <a:r>
              <a:rPr kumimoji="1" lang="zh-CN" altLang="en-US" sz="1600" dirty="0"/>
              <a:t> </a:t>
            </a:r>
            <a:r>
              <a:rPr kumimoji="1" lang="en-US" altLang="zh-CN" sz="1600" dirty="0"/>
              <a:t>main</a:t>
            </a:r>
            <a:r>
              <a:rPr kumimoji="1" lang="zh-CN" altLang="en-US" sz="1600" dirty="0"/>
              <a:t> </a:t>
            </a:r>
            <a:r>
              <a:rPr kumimoji="1" lang="en-US" altLang="zh-CN" sz="1600" dirty="0"/>
              <a:t>types),</a:t>
            </a:r>
            <a:r>
              <a:rPr kumimoji="1" lang="zh-CN" altLang="en-US" sz="1600" dirty="0"/>
              <a:t> </a:t>
            </a:r>
            <a:r>
              <a:rPr kumimoji="1" lang="en-US" altLang="zh-CN" sz="1600" dirty="0"/>
              <a:t>their</a:t>
            </a:r>
            <a:r>
              <a:rPr kumimoji="1" lang="zh-CN" altLang="en-US" sz="1600" dirty="0"/>
              <a:t> </a:t>
            </a:r>
            <a:r>
              <a:rPr kumimoji="1" lang="en-US" altLang="zh-CN" sz="1600" dirty="0"/>
              <a:t>function</a:t>
            </a:r>
            <a:r>
              <a:rPr kumimoji="1" lang="zh-CN" altLang="en-US" sz="1600" dirty="0"/>
              <a:t> </a:t>
            </a:r>
            <a:r>
              <a:rPr kumimoji="1" lang="en-US" altLang="zh-CN" sz="1600" dirty="0"/>
              <a:t>and</a:t>
            </a:r>
            <a:r>
              <a:rPr kumimoji="1" lang="zh-CN" altLang="en-US" sz="1600" dirty="0"/>
              <a:t> </a:t>
            </a:r>
            <a:r>
              <a:rPr kumimoji="1" lang="en-US" altLang="zh-CN" sz="1600" dirty="0"/>
              <a:t>any</a:t>
            </a:r>
            <a:r>
              <a:rPr kumimoji="1" lang="zh-CN" altLang="en-US" sz="1600" dirty="0"/>
              <a:t> </a:t>
            </a:r>
            <a:r>
              <a:rPr kumimoji="1" lang="en-US" altLang="zh-CN" sz="1600" dirty="0"/>
              <a:t>applications</a:t>
            </a:r>
            <a:r>
              <a:rPr kumimoji="1" lang="zh-CN" altLang="en-US" sz="1600" dirty="0"/>
              <a:t> </a:t>
            </a:r>
            <a:r>
              <a:rPr kumimoji="1" lang="en-US" altLang="zh-CN" sz="1600" dirty="0"/>
              <a:t>of</a:t>
            </a:r>
            <a:r>
              <a:rPr kumimoji="1" lang="zh-CN" altLang="en-US" sz="1600" dirty="0"/>
              <a:t> </a:t>
            </a:r>
            <a:r>
              <a:rPr kumimoji="1" lang="en-US" altLang="zh-CN" sz="1600" dirty="0"/>
              <a:t>any</a:t>
            </a:r>
            <a:r>
              <a:rPr kumimoji="1" lang="zh-CN" altLang="en-US" sz="1600" dirty="0"/>
              <a:t> </a:t>
            </a:r>
            <a:r>
              <a:rPr kumimoji="1" lang="en-US" altLang="zh-CN" sz="1600" dirty="0"/>
              <a:t>plant</a:t>
            </a:r>
            <a:r>
              <a:rPr kumimoji="1" lang="zh-CN" altLang="en-US" sz="1600" dirty="0"/>
              <a:t> </a:t>
            </a:r>
            <a:r>
              <a:rPr kumimoji="1" lang="en-US" altLang="zh-CN" sz="1600" dirty="0"/>
              <a:t>hormones</a:t>
            </a:r>
          </a:p>
          <a:p>
            <a:pPr>
              <a:lnSpc>
                <a:spcPct val="120000"/>
              </a:lnSpc>
              <a:spcBef>
                <a:spcPts val="1500"/>
              </a:spcBef>
            </a:pPr>
            <a:r>
              <a:rPr kumimoji="1" lang="en-US" altLang="zh-CN" sz="1600" b="1" dirty="0"/>
              <a:t>Outcome</a:t>
            </a:r>
            <a:r>
              <a:rPr kumimoji="1" lang="en-US" altLang="zh-CN" sz="1600" dirty="0"/>
              <a:t>:</a:t>
            </a:r>
            <a:r>
              <a:rPr kumimoji="1" lang="zh-CN" altLang="en-US" sz="1600" dirty="0"/>
              <a:t> </a:t>
            </a:r>
            <a:r>
              <a:rPr kumimoji="1" lang="en-US" altLang="zh-CN" sz="1600" dirty="0"/>
              <a:t>a</a:t>
            </a:r>
            <a:r>
              <a:rPr kumimoji="1" lang="zh-CN" altLang="en-US" sz="1600" dirty="0"/>
              <a:t> </a:t>
            </a:r>
            <a:r>
              <a:rPr kumimoji="1" lang="en-US" altLang="zh-CN" sz="1600" dirty="0"/>
              <a:t>poster</a:t>
            </a:r>
            <a:r>
              <a:rPr kumimoji="1" lang="zh-CN" altLang="en-US" sz="1600" dirty="0"/>
              <a:t> </a:t>
            </a:r>
            <a:r>
              <a:rPr kumimoji="1" lang="en-US" altLang="zh-CN" sz="1600" dirty="0"/>
              <a:t>or</a:t>
            </a:r>
            <a:r>
              <a:rPr kumimoji="1" lang="zh-CN" altLang="en-US" sz="1600" dirty="0"/>
              <a:t>  </a:t>
            </a:r>
            <a:r>
              <a:rPr kumimoji="1" lang="en-US" altLang="zh-CN" sz="1600" dirty="0"/>
              <a:t>PPT</a:t>
            </a:r>
            <a:r>
              <a:rPr kumimoji="1" lang="zh-CN" altLang="en-US" sz="1600" dirty="0"/>
              <a:t> </a:t>
            </a:r>
            <a:r>
              <a:rPr kumimoji="1" lang="en-US" altLang="zh-CN" sz="1600" dirty="0"/>
              <a:t>or</a:t>
            </a:r>
            <a:r>
              <a:rPr kumimoji="1" lang="zh-CN" altLang="en-US" sz="1600" dirty="0"/>
              <a:t> </a:t>
            </a:r>
            <a:r>
              <a:rPr kumimoji="1" lang="en-US" altLang="zh-CN" sz="1600" dirty="0"/>
              <a:t>article</a:t>
            </a:r>
            <a:r>
              <a:rPr kumimoji="1" lang="zh-CN" altLang="en-US" sz="1600" dirty="0"/>
              <a:t> </a:t>
            </a:r>
            <a:r>
              <a:rPr kumimoji="1" lang="en-US" altLang="zh-CN" sz="1600" dirty="0"/>
              <a:t>or</a:t>
            </a:r>
            <a:r>
              <a:rPr kumimoji="1" lang="zh-CN" altLang="en-US" sz="1600" dirty="0"/>
              <a:t> </a:t>
            </a:r>
            <a:r>
              <a:rPr kumimoji="1" lang="en-US" altLang="zh-CN" sz="1600" dirty="0"/>
              <a:t>other</a:t>
            </a:r>
            <a:r>
              <a:rPr kumimoji="1" lang="zh-CN" altLang="en-US" sz="1600" dirty="0"/>
              <a:t> </a:t>
            </a:r>
            <a:r>
              <a:rPr kumimoji="1" lang="en-US" altLang="zh-CN" sz="1600" dirty="0"/>
              <a:t>suitable</a:t>
            </a:r>
            <a:r>
              <a:rPr kumimoji="1" lang="zh-CN" altLang="en-US" sz="1600" dirty="0"/>
              <a:t> </a:t>
            </a:r>
            <a:r>
              <a:rPr kumimoji="1" lang="en-US" altLang="zh-CN" sz="1600" dirty="0"/>
              <a:t>forms.</a:t>
            </a:r>
            <a:r>
              <a:rPr kumimoji="1" lang="zh-CN" altLang="en-US" sz="1600" dirty="0"/>
              <a:t> </a:t>
            </a:r>
            <a:r>
              <a:rPr kumimoji="1" lang="en-US" altLang="zh-CN" sz="1600" dirty="0"/>
              <a:t>Better</a:t>
            </a:r>
            <a:r>
              <a:rPr kumimoji="1" lang="zh-CN" altLang="en-US" sz="1600" dirty="0"/>
              <a:t> </a:t>
            </a:r>
            <a:r>
              <a:rPr kumimoji="1" lang="en-US" altLang="zh-CN" sz="1600" dirty="0"/>
              <a:t>include</a:t>
            </a:r>
            <a:r>
              <a:rPr kumimoji="1" lang="zh-CN" altLang="en-US" sz="1600" dirty="0"/>
              <a:t> </a:t>
            </a:r>
            <a:r>
              <a:rPr kumimoji="1" lang="en-US" altLang="zh-CN" sz="1600" dirty="0"/>
              <a:t>annotated</a:t>
            </a:r>
            <a:r>
              <a:rPr kumimoji="1" lang="zh-CN" altLang="en-US" sz="1600" dirty="0"/>
              <a:t> </a:t>
            </a:r>
            <a:r>
              <a:rPr kumimoji="1" lang="en-US" altLang="zh-CN" sz="1600" dirty="0"/>
              <a:t>diagrams</a:t>
            </a:r>
            <a:r>
              <a:rPr kumimoji="1" lang="zh-CN" altLang="en-US" sz="1600" dirty="0"/>
              <a:t> </a:t>
            </a:r>
            <a:r>
              <a:rPr kumimoji="1" lang="en-US" altLang="zh-CN" sz="1600" dirty="0"/>
              <a:t>of</a:t>
            </a:r>
            <a:r>
              <a:rPr kumimoji="1" lang="zh-CN" altLang="en-US" sz="1600" dirty="0"/>
              <a:t> </a:t>
            </a:r>
            <a:r>
              <a:rPr kumimoji="1" lang="en-US" altLang="zh-CN" sz="1600" dirty="0"/>
              <a:t>the</a:t>
            </a:r>
            <a:r>
              <a:rPr kumimoji="1" lang="zh-CN" altLang="en-US" sz="1600" dirty="0"/>
              <a:t> </a:t>
            </a:r>
            <a:r>
              <a:rPr kumimoji="1" lang="en-US" altLang="zh-CN" sz="1600" dirty="0"/>
              <a:t>experiments,</a:t>
            </a:r>
            <a:r>
              <a:rPr kumimoji="1" lang="zh-CN" altLang="en-US" sz="1600" dirty="0"/>
              <a:t> </a:t>
            </a:r>
            <a:r>
              <a:rPr kumimoji="1" lang="en-US" altLang="zh-CN" sz="1600" dirty="0"/>
              <a:t>what</a:t>
            </a:r>
            <a:r>
              <a:rPr kumimoji="1" lang="zh-CN" altLang="en-US" sz="1600" dirty="0"/>
              <a:t> </a:t>
            </a:r>
            <a:r>
              <a:rPr kumimoji="1" lang="en-US" altLang="zh-CN" sz="1600" dirty="0"/>
              <a:t>conclusions</a:t>
            </a:r>
            <a:r>
              <a:rPr kumimoji="1" lang="zh-CN" altLang="en-US" sz="1600" dirty="0"/>
              <a:t> </a:t>
            </a:r>
            <a:r>
              <a:rPr kumimoji="1" lang="en-US" altLang="zh-CN" sz="1600" dirty="0"/>
              <a:t>can</a:t>
            </a:r>
            <a:r>
              <a:rPr kumimoji="1" lang="zh-CN" altLang="en-US" sz="1600" dirty="0"/>
              <a:t> </a:t>
            </a:r>
            <a:r>
              <a:rPr kumimoji="1" lang="en-US" altLang="zh-CN" sz="1600" dirty="0"/>
              <a:t>be</a:t>
            </a:r>
            <a:r>
              <a:rPr kumimoji="1" lang="zh-CN" altLang="en-US" sz="1600" dirty="0"/>
              <a:t> </a:t>
            </a:r>
            <a:r>
              <a:rPr kumimoji="1" lang="en-US" altLang="zh-CN" sz="1600" dirty="0"/>
              <a:t>extracted.</a:t>
            </a:r>
            <a:r>
              <a:rPr kumimoji="1" lang="zh-CN" altLang="en-US" sz="1600" dirty="0"/>
              <a:t> </a:t>
            </a:r>
            <a:r>
              <a:rPr kumimoji="1" lang="en-US" altLang="zh-CN" sz="1600" dirty="0"/>
              <a:t>Better</a:t>
            </a:r>
            <a:r>
              <a:rPr kumimoji="1" lang="zh-CN" altLang="en-US" sz="1600" dirty="0"/>
              <a:t> </a:t>
            </a:r>
            <a:r>
              <a:rPr kumimoji="1" lang="en-US" altLang="zh-CN" sz="1600" dirty="0"/>
              <a:t>put</a:t>
            </a:r>
            <a:r>
              <a:rPr kumimoji="1" lang="zh-CN" altLang="en-US" sz="1600" dirty="0"/>
              <a:t> </a:t>
            </a:r>
            <a:r>
              <a:rPr kumimoji="1" lang="en-US" altLang="zh-CN" sz="1600" dirty="0"/>
              <a:t>your</a:t>
            </a:r>
            <a:r>
              <a:rPr kumimoji="1" lang="zh-CN" altLang="en-US" sz="1600" dirty="0"/>
              <a:t> </a:t>
            </a:r>
            <a:r>
              <a:rPr kumimoji="1" lang="en-US" altLang="zh-CN" sz="1600" dirty="0"/>
              <a:t>main</a:t>
            </a:r>
            <a:r>
              <a:rPr kumimoji="1" lang="zh-CN" altLang="en-US" sz="1600" dirty="0"/>
              <a:t> </a:t>
            </a:r>
            <a:r>
              <a:rPr kumimoji="1" lang="en-US" altLang="zh-CN" sz="1600" dirty="0"/>
              <a:t>source</a:t>
            </a:r>
            <a:r>
              <a:rPr kumimoji="1" lang="zh-CN" altLang="en-US" sz="1600" dirty="0"/>
              <a:t> </a:t>
            </a:r>
            <a:r>
              <a:rPr kumimoji="1" lang="en-US" altLang="zh-CN" sz="1600" dirty="0"/>
              <a:t>of</a:t>
            </a:r>
            <a:r>
              <a:rPr kumimoji="1" lang="zh-CN" altLang="en-US" sz="1600" dirty="0"/>
              <a:t> </a:t>
            </a:r>
            <a:r>
              <a:rPr kumimoji="1" lang="en-US" altLang="zh-CN" sz="1600" dirty="0"/>
              <a:t>information,</a:t>
            </a:r>
            <a:r>
              <a:rPr kumimoji="1" lang="zh-CN" altLang="en-US" sz="1600" dirty="0"/>
              <a:t> </a:t>
            </a:r>
            <a:r>
              <a:rPr kumimoji="1" lang="en-US" altLang="zh-CN" sz="1600" dirty="0"/>
              <a:t>such</a:t>
            </a:r>
            <a:r>
              <a:rPr kumimoji="1" lang="zh-CN" altLang="en-US" sz="1600" dirty="0"/>
              <a:t> </a:t>
            </a:r>
            <a:r>
              <a:rPr kumimoji="1" lang="en-US" altLang="zh-CN" sz="1600" dirty="0"/>
              <a:t>as</a:t>
            </a:r>
            <a:r>
              <a:rPr kumimoji="1" lang="zh-CN" altLang="en-US" sz="1600" dirty="0"/>
              <a:t> </a:t>
            </a:r>
            <a:r>
              <a:rPr kumimoji="1" lang="en-US" altLang="zh-CN" sz="1600" dirty="0"/>
              <a:t>website</a:t>
            </a:r>
            <a:r>
              <a:rPr kumimoji="1" lang="zh-CN" altLang="en-US" sz="1600" dirty="0"/>
              <a:t> </a:t>
            </a:r>
            <a:r>
              <a:rPr kumimoji="1" lang="en-US" altLang="zh-CN" sz="1600" dirty="0"/>
              <a:t>links</a:t>
            </a:r>
            <a:r>
              <a:rPr kumimoji="1" lang="zh-CN" altLang="en-US" sz="1600" dirty="0"/>
              <a:t> </a:t>
            </a:r>
            <a:r>
              <a:rPr kumimoji="1" lang="en-US" altLang="zh-CN" sz="1600" dirty="0"/>
              <a:t>at</a:t>
            </a:r>
            <a:r>
              <a:rPr kumimoji="1" lang="zh-CN" altLang="en-US" sz="1600" dirty="0"/>
              <a:t> </a:t>
            </a:r>
            <a:r>
              <a:rPr kumimoji="1" lang="en-US" altLang="zh-CN" sz="1600" dirty="0"/>
              <a:t>your</a:t>
            </a:r>
            <a:r>
              <a:rPr kumimoji="1" lang="zh-CN" altLang="en-US" sz="1600" dirty="0"/>
              <a:t> </a:t>
            </a:r>
            <a:r>
              <a:rPr kumimoji="1" lang="en-US" altLang="zh-CN" sz="1600" dirty="0"/>
              <a:t>outcome</a:t>
            </a:r>
            <a:r>
              <a:rPr kumimoji="1" lang="zh-CN" altLang="en-US" sz="1600" dirty="0"/>
              <a:t> </a:t>
            </a:r>
            <a:r>
              <a:rPr kumimoji="1" lang="en-US" altLang="zh-CN" sz="1600" dirty="0"/>
              <a:t>as</a:t>
            </a:r>
            <a:r>
              <a:rPr kumimoji="1" lang="zh-CN" altLang="en-US" sz="1600" dirty="0"/>
              <a:t> </a:t>
            </a:r>
            <a:r>
              <a:rPr kumimoji="1" lang="en-US" altLang="zh-CN" sz="1600" dirty="0"/>
              <a:t>“references”.</a:t>
            </a:r>
          </a:p>
          <a:p>
            <a:pPr>
              <a:lnSpc>
                <a:spcPct val="120000"/>
              </a:lnSpc>
              <a:spcBef>
                <a:spcPts val="1500"/>
              </a:spcBef>
            </a:pPr>
            <a:r>
              <a:rPr kumimoji="1" lang="en-US" altLang="zh-CN" sz="1600" b="1" dirty="0"/>
              <a:t>If</a:t>
            </a:r>
            <a:r>
              <a:rPr kumimoji="1" lang="zh-CN" altLang="en-US" sz="1600" b="1" dirty="0"/>
              <a:t> </a:t>
            </a:r>
            <a:r>
              <a:rPr kumimoji="1" lang="en-US" altLang="zh-CN" sz="1600" b="1" dirty="0"/>
              <a:t>you</a:t>
            </a:r>
            <a:r>
              <a:rPr kumimoji="1" lang="zh-CN" altLang="en-US" sz="1600" b="1" dirty="0"/>
              <a:t> </a:t>
            </a:r>
            <a:r>
              <a:rPr kumimoji="1" lang="en-US" altLang="zh-CN" sz="1600" b="1" dirty="0"/>
              <a:t>want</a:t>
            </a:r>
            <a:r>
              <a:rPr kumimoji="1" lang="zh-CN" altLang="en-US" sz="1600" b="1" dirty="0"/>
              <a:t> </a:t>
            </a:r>
            <a:r>
              <a:rPr kumimoji="1" lang="en-US" altLang="zh-CN" sz="1600" b="1" dirty="0"/>
              <a:t>to</a:t>
            </a:r>
            <a:r>
              <a:rPr kumimoji="1" lang="zh-CN" altLang="en-US" sz="1600" b="1" dirty="0"/>
              <a:t> </a:t>
            </a:r>
            <a:r>
              <a:rPr kumimoji="1" lang="en-US" altLang="zh-CN" sz="1600" dirty="0"/>
              <a:t>present</a:t>
            </a:r>
            <a:r>
              <a:rPr kumimoji="1" lang="zh-CN" altLang="en-US" sz="1600" dirty="0"/>
              <a:t> </a:t>
            </a:r>
            <a:r>
              <a:rPr kumimoji="1" lang="en-US" altLang="zh-CN" sz="1600" dirty="0"/>
              <a:t>your</a:t>
            </a:r>
            <a:r>
              <a:rPr kumimoji="1" lang="zh-CN" altLang="en-US" sz="1600" dirty="0"/>
              <a:t> </a:t>
            </a:r>
            <a:r>
              <a:rPr kumimoji="1" lang="en-US" altLang="zh-CN" sz="1600" dirty="0"/>
              <a:t>research</a:t>
            </a:r>
            <a:r>
              <a:rPr kumimoji="1" lang="zh-CN" altLang="en-US" sz="1600" dirty="0"/>
              <a:t> </a:t>
            </a:r>
            <a:r>
              <a:rPr kumimoji="1" lang="en-US" altLang="zh-CN" sz="1600" dirty="0"/>
              <a:t>in</a:t>
            </a:r>
            <a:r>
              <a:rPr kumimoji="1" lang="zh-CN" altLang="en-US" sz="1600" dirty="0"/>
              <a:t> </a:t>
            </a:r>
            <a:r>
              <a:rPr kumimoji="1" lang="en-US" altLang="zh-CN" sz="1600" dirty="0"/>
              <a:t>our</a:t>
            </a:r>
            <a:r>
              <a:rPr kumimoji="1" lang="zh-CN" altLang="en-US" sz="1600" dirty="0"/>
              <a:t> </a:t>
            </a:r>
            <a:r>
              <a:rPr kumimoji="1" lang="en-US" altLang="zh-CN" sz="1600" dirty="0"/>
              <a:t>class</a:t>
            </a:r>
            <a:r>
              <a:rPr kumimoji="1" lang="zh-CN" altLang="en-US" sz="1600" dirty="0"/>
              <a:t> </a:t>
            </a:r>
            <a:r>
              <a:rPr kumimoji="1" lang="en-US" altLang="zh-CN" sz="1600" dirty="0"/>
              <a:t>(</a:t>
            </a:r>
            <a:r>
              <a:rPr kumimoji="1" lang="en-US" altLang="zh-CN" sz="1600" b="1" dirty="0"/>
              <a:t>deliver</a:t>
            </a:r>
            <a:r>
              <a:rPr kumimoji="1" lang="zh-CN" altLang="en-US" sz="1600" b="1" dirty="0"/>
              <a:t> </a:t>
            </a:r>
            <a:r>
              <a:rPr kumimoji="1" lang="en-US" altLang="zh-CN" sz="1600" b="1" dirty="0"/>
              <a:t>presentation</a:t>
            </a:r>
            <a:r>
              <a:rPr kumimoji="1" lang="zh-CN" altLang="en-US" sz="1600" b="1" dirty="0"/>
              <a:t> </a:t>
            </a:r>
            <a:r>
              <a:rPr kumimoji="1" lang="en-US" altLang="zh-CN" sz="1600" dirty="0"/>
              <a:t>in</a:t>
            </a:r>
            <a:r>
              <a:rPr kumimoji="1" lang="zh-CN" altLang="en-US" sz="1600" dirty="0"/>
              <a:t> </a:t>
            </a:r>
            <a:r>
              <a:rPr kumimoji="1" lang="en-US" altLang="zh-CN" sz="1600" dirty="0"/>
              <a:t>lesson</a:t>
            </a:r>
            <a:r>
              <a:rPr kumimoji="1" lang="zh-CN" altLang="en-US" sz="1600" dirty="0"/>
              <a:t> </a:t>
            </a:r>
            <a:r>
              <a:rPr kumimoji="1" lang="en-US" altLang="zh-CN" sz="1600" dirty="0"/>
              <a:t>time),</a:t>
            </a:r>
            <a:r>
              <a:rPr kumimoji="1" lang="zh-CN" altLang="en-US" sz="1600" dirty="0"/>
              <a:t> </a:t>
            </a:r>
            <a:r>
              <a:rPr kumimoji="1" lang="en-US" altLang="zh-CN" sz="1600" dirty="0"/>
              <a:t>you</a:t>
            </a:r>
            <a:r>
              <a:rPr kumimoji="1" lang="zh-CN" altLang="en-US" sz="1600" dirty="0"/>
              <a:t> </a:t>
            </a:r>
            <a:r>
              <a:rPr kumimoji="1" lang="en-US" altLang="zh-CN" sz="1600" dirty="0"/>
              <a:t>are</a:t>
            </a:r>
            <a:r>
              <a:rPr kumimoji="1" lang="zh-CN" altLang="en-US" sz="1600" dirty="0"/>
              <a:t> </a:t>
            </a:r>
            <a:r>
              <a:rPr kumimoji="1" lang="en-US" altLang="zh-CN" sz="1600" dirty="0"/>
              <a:t>super</a:t>
            </a:r>
            <a:r>
              <a:rPr kumimoji="1" lang="zh-CN" altLang="en-US" sz="1600" dirty="0"/>
              <a:t> </a:t>
            </a:r>
            <a:r>
              <a:rPr kumimoji="1" lang="en-US" altLang="zh-CN" sz="1600" dirty="0"/>
              <a:t>welcomed.</a:t>
            </a:r>
            <a:r>
              <a:rPr kumimoji="1" lang="zh-CN" altLang="en-US" sz="1600" dirty="0"/>
              <a:t> </a:t>
            </a:r>
            <a:r>
              <a:rPr kumimoji="1" lang="en-US" altLang="zh-CN" sz="1600" dirty="0"/>
              <a:t>Feel</a:t>
            </a:r>
            <a:r>
              <a:rPr kumimoji="1" lang="zh-CN" altLang="en-US" sz="1600" dirty="0"/>
              <a:t> </a:t>
            </a:r>
            <a:r>
              <a:rPr kumimoji="1" lang="en-US" altLang="zh-CN" sz="1600" dirty="0"/>
              <a:t>free</a:t>
            </a:r>
            <a:r>
              <a:rPr kumimoji="1" lang="zh-CN" altLang="en-US" sz="1600" dirty="0"/>
              <a:t> </a:t>
            </a:r>
            <a:r>
              <a:rPr kumimoji="1" lang="en-US" altLang="zh-CN" sz="1600" dirty="0"/>
              <a:t>to</a:t>
            </a:r>
            <a:r>
              <a:rPr kumimoji="1" lang="zh-CN" altLang="en-US" sz="1600" dirty="0"/>
              <a:t> </a:t>
            </a:r>
            <a:r>
              <a:rPr kumimoji="1" lang="en-US" altLang="zh-CN" sz="1600" dirty="0"/>
              <a:t>let</a:t>
            </a:r>
            <a:r>
              <a:rPr kumimoji="1" lang="zh-CN" altLang="en-US" sz="1600" dirty="0"/>
              <a:t> </a:t>
            </a:r>
            <a:r>
              <a:rPr kumimoji="1" lang="en-US" altLang="zh-CN" sz="1600" dirty="0"/>
              <a:t>me</a:t>
            </a:r>
            <a:r>
              <a:rPr kumimoji="1" lang="zh-CN" altLang="en-US" sz="1600" dirty="0"/>
              <a:t> </a:t>
            </a:r>
            <a:r>
              <a:rPr kumimoji="1" lang="en-US" altLang="zh-CN" sz="1600" dirty="0"/>
              <a:t>know.</a:t>
            </a:r>
          </a:p>
          <a:p>
            <a:pPr>
              <a:lnSpc>
                <a:spcPct val="120000"/>
              </a:lnSpc>
              <a:spcBef>
                <a:spcPts val="1500"/>
              </a:spcBef>
            </a:pPr>
            <a:r>
              <a:rPr kumimoji="1" lang="en-US" altLang="zh-CN" sz="1600" b="1" dirty="0"/>
              <a:t>DDL</a:t>
            </a:r>
            <a:r>
              <a:rPr kumimoji="1" lang="en-US" altLang="zh-CN" sz="1600" dirty="0"/>
              <a:t>:</a:t>
            </a:r>
            <a:r>
              <a:rPr kumimoji="1" lang="zh-CN" altLang="en-US" sz="1600" dirty="0"/>
              <a:t> </a:t>
            </a:r>
            <a:r>
              <a:rPr kumimoji="1" lang="en-US" altLang="zh-CN" sz="1600" dirty="0"/>
              <a:t>next</a:t>
            </a:r>
            <a:r>
              <a:rPr kumimoji="1" lang="zh-CN" altLang="en-US" sz="1600" dirty="0"/>
              <a:t> </a:t>
            </a:r>
            <a:r>
              <a:rPr kumimoji="1" lang="en-US" altLang="zh-CN" sz="1600" dirty="0"/>
              <a:t>Wednesday</a:t>
            </a:r>
            <a:r>
              <a:rPr kumimoji="1" lang="zh-CN" altLang="en-US" sz="1600" dirty="0"/>
              <a:t> </a:t>
            </a:r>
            <a:r>
              <a:rPr kumimoji="1" lang="en-US" altLang="zh-CN" sz="1600" dirty="0"/>
              <a:t>(June</a:t>
            </a:r>
            <a:r>
              <a:rPr kumimoji="1" lang="zh-CN" altLang="en-US" sz="1600" dirty="0"/>
              <a:t> </a:t>
            </a:r>
            <a:r>
              <a:rPr kumimoji="1" lang="en-US" altLang="zh-CN" sz="1600" dirty="0"/>
              <a:t>17)</a:t>
            </a:r>
            <a:r>
              <a:rPr kumimoji="1" lang="zh-CN" altLang="en-US" sz="1600" dirty="0"/>
              <a:t> </a:t>
            </a:r>
            <a:r>
              <a:rPr kumimoji="1" lang="en-US" altLang="zh-CN" sz="1600" dirty="0"/>
              <a:t>16:00.</a:t>
            </a:r>
            <a:r>
              <a:rPr kumimoji="1" lang="zh-CN" altLang="en-US" sz="1600" dirty="0"/>
              <a:t> </a:t>
            </a:r>
            <a:r>
              <a:rPr kumimoji="1" lang="en-US" altLang="zh-CN" sz="1600" dirty="0"/>
              <a:t>You</a:t>
            </a:r>
            <a:r>
              <a:rPr kumimoji="1" lang="zh-CN" altLang="en-US" sz="1600" dirty="0"/>
              <a:t> </a:t>
            </a:r>
            <a:r>
              <a:rPr kumimoji="1" lang="en-US" altLang="zh-CN" sz="1600" dirty="0"/>
              <a:t>can</a:t>
            </a:r>
            <a:r>
              <a:rPr kumimoji="1" lang="zh-CN" altLang="en-US" sz="1600" dirty="0"/>
              <a:t> </a:t>
            </a:r>
            <a:r>
              <a:rPr kumimoji="1" lang="en-US" altLang="zh-CN" sz="1600" dirty="0"/>
              <a:t>use</a:t>
            </a:r>
            <a:r>
              <a:rPr kumimoji="1" lang="zh-CN" altLang="en-US" sz="1600" dirty="0"/>
              <a:t> </a:t>
            </a:r>
            <a:r>
              <a:rPr kumimoji="1" lang="en-US" altLang="zh-CN" sz="1600" dirty="0"/>
              <a:t>this</a:t>
            </a:r>
            <a:r>
              <a:rPr kumimoji="1" lang="zh-CN" altLang="en-US" sz="1600" dirty="0"/>
              <a:t> </a:t>
            </a:r>
            <a:r>
              <a:rPr kumimoji="1" lang="en-US" altLang="zh-CN" sz="1600" dirty="0"/>
              <a:t>Friday</a:t>
            </a:r>
            <a:r>
              <a:rPr kumimoji="1" lang="zh-CN" altLang="en-US" sz="1600" dirty="0"/>
              <a:t> </a:t>
            </a:r>
            <a:r>
              <a:rPr kumimoji="1" lang="en-US" altLang="zh-CN" sz="1600" dirty="0"/>
              <a:t>lesson</a:t>
            </a:r>
            <a:r>
              <a:rPr kumimoji="1" lang="zh-CN" altLang="en-US" sz="1600" dirty="0"/>
              <a:t> </a:t>
            </a:r>
            <a:r>
              <a:rPr kumimoji="1" lang="en-US" altLang="zh-CN" sz="1600" dirty="0"/>
              <a:t>time</a:t>
            </a:r>
            <a:r>
              <a:rPr kumimoji="1" lang="zh-CN" altLang="en-US" sz="1600" dirty="0"/>
              <a:t> </a:t>
            </a:r>
            <a:r>
              <a:rPr kumimoji="1" lang="en-US" altLang="zh-CN" sz="1600" dirty="0"/>
              <a:t>to</a:t>
            </a:r>
            <a:r>
              <a:rPr kumimoji="1" lang="zh-CN" altLang="en-US" sz="1600" dirty="0"/>
              <a:t> </a:t>
            </a:r>
            <a:r>
              <a:rPr kumimoji="1" lang="en-US" altLang="zh-CN" sz="1600" dirty="0"/>
              <a:t>work</a:t>
            </a:r>
            <a:r>
              <a:rPr kumimoji="1" lang="zh-CN" altLang="en-US" sz="1600" dirty="0"/>
              <a:t> </a:t>
            </a:r>
            <a:r>
              <a:rPr kumimoji="1" lang="en-US" altLang="zh-CN" sz="1600" dirty="0"/>
              <a:t>on</a:t>
            </a:r>
            <a:r>
              <a:rPr kumimoji="1" lang="zh-CN" altLang="en-US" sz="1600" dirty="0"/>
              <a:t> </a:t>
            </a:r>
            <a:r>
              <a:rPr kumimoji="1" lang="en-US" altLang="zh-CN" sz="1600" dirty="0"/>
              <a:t>this</a:t>
            </a:r>
            <a:r>
              <a:rPr kumimoji="1" lang="zh-CN" altLang="en-US" sz="1600" dirty="0"/>
              <a:t> </a:t>
            </a:r>
            <a:r>
              <a:rPr kumimoji="1" lang="en-US" altLang="zh-CN" sz="1600" dirty="0"/>
              <a:t>task.</a:t>
            </a:r>
            <a:r>
              <a:rPr kumimoji="1" lang="zh-CN" altLang="en-US" sz="1600" dirty="0"/>
              <a:t> </a:t>
            </a:r>
            <a:endParaRPr kumimoji="1" lang="en-US" altLang="zh-CN" sz="1600" dirty="0"/>
          </a:p>
        </p:txBody>
      </p:sp>
    </p:spTree>
    <p:extLst>
      <p:ext uri="{BB962C8B-B14F-4D97-AF65-F5344CB8AC3E}">
        <p14:creationId xmlns:p14="http://schemas.microsoft.com/office/powerpoint/2010/main" val="87232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5714A-586B-2744-BCFB-A3AA9018278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AB51497-F1EB-2147-8E36-1295A19AA755}"/>
              </a:ext>
            </a:extLst>
          </p:cNvPr>
          <p:cNvSpPr>
            <a:spLocks noGrp="1"/>
          </p:cNvSpPr>
          <p:nvPr>
            <p:ph idx="1"/>
          </p:nvPr>
        </p:nvSpPr>
        <p:spPr/>
        <p:txBody>
          <a:bodyPr>
            <a:normAutofit lnSpcReduction="10000"/>
          </a:bodyPr>
          <a:lstStyle/>
          <a:p>
            <a:r>
              <a:rPr kumimoji="1" lang="en-US" altLang="zh-CN" dirty="0"/>
              <a:t>Define</a:t>
            </a:r>
            <a:r>
              <a:rPr kumimoji="1" lang="zh-CN" altLang="en-US" dirty="0"/>
              <a:t> </a:t>
            </a:r>
            <a:r>
              <a:rPr kumimoji="1" lang="en-US" altLang="zh-CN" dirty="0"/>
              <a:t>movement.</a:t>
            </a:r>
          </a:p>
          <a:p>
            <a:r>
              <a:rPr kumimoji="1" lang="en-US" altLang="zh-CN" dirty="0"/>
              <a:t>What</a:t>
            </a:r>
            <a:r>
              <a:rPr kumimoji="1" lang="zh-CN" altLang="en-US" dirty="0"/>
              <a:t> </a:t>
            </a:r>
            <a:r>
              <a:rPr kumimoji="1" lang="en-US" altLang="zh-CN" dirty="0"/>
              <a:t>is</a:t>
            </a:r>
            <a:r>
              <a:rPr kumimoji="1" lang="zh-CN" altLang="en-US" dirty="0"/>
              <a:t> </a:t>
            </a:r>
            <a:r>
              <a:rPr kumimoji="1" lang="en-US" altLang="zh-CN" dirty="0"/>
              <a:t>tropism?</a:t>
            </a:r>
          </a:p>
          <a:p>
            <a:r>
              <a:rPr kumimoji="1" lang="en-US" altLang="zh-CN" dirty="0"/>
              <a:t>If</a:t>
            </a:r>
            <a:r>
              <a:rPr kumimoji="1" lang="zh-CN" altLang="en-US" dirty="0"/>
              <a:t> </a:t>
            </a:r>
            <a:r>
              <a:rPr kumimoji="1" lang="en-US" altLang="zh-CN" dirty="0"/>
              <a:t>the</a:t>
            </a:r>
            <a:r>
              <a:rPr kumimoji="1" lang="zh-CN" altLang="en-US" dirty="0"/>
              <a:t> </a:t>
            </a:r>
            <a:r>
              <a:rPr kumimoji="1" lang="en-US" altLang="zh-CN" dirty="0"/>
              <a:t>auxin</a:t>
            </a:r>
            <a:r>
              <a:rPr kumimoji="1" lang="zh-CN" altLang="en-US" dirty="0"/>
              <a:t> </a:t>
            </a:r>
            <a:r>
              <a:rPr kumimoji="1" lang="en-US" altLang="zh-CN" dirty="0"/>
              <a:t>distribute</a:t>
            </a:r>
            <a:r>
              <a:rPr kumimoji="1" lang="zh-CN" altLang="en-US" dirty="0"/>
              <a:t> </a:t>
            </a:r>
            <a:r>
              <a:rPr kumimoji="1" lang="en-US" altLang="zh-CN" dirty="0"/>
              <a:t>evenly</a:t>
            </a:r>
            <a:r>
              <a:rPr kumimoji="1" lang="zh-CN" altLang="en-US" dirty="0"/>
              <a:t> </a:t>
            </a:r>
            <a:r>
              <a:rPr kumimoji="1" lang="en-US" altLang="zh-CN" dirty="0"/>
              <a:t>in</a:t>
            </a:r>
            <a:r>
              <a:rPr kumimoji="1" lang="zh-CN" altLang="en-US" dirty="0"/>
              <a:t> </a:t>
            </a:r>
            <a:r>
              <a:rPr kumimoji="1" lang="en-US" altLang="zh-CN" dirty="0"/>
              <a:t>roots,</a:t>
            </a:r>
            <a:r>
              <a:rPr kumimoji="1" lang="zh-CN" altLang="en-US" dirty="0"/>
              <a:t> </a:t>
            </a:r>
            <a:r>
              <a:rPr kumimoji="1" lang="en-US" altLang="zh-CN" dirty="0"/>
              <a:t>the</a:t>
            </a:r>
            <a:r>
              <a:rPr kumimoji="1" lang="zh-CN" altLang="en-US" dirty="0"/>
              <a:t> </a:t>
            </a:r>
            <a:r>
              <a:rPr kumimoji="1" lang="en-US" altLang="zh-CN" dirty="0"/>
              <a:t>root</a:t>
            </a:r>
            <a:r>
              <a:rPr kumimoji="1" lang="zh-CN" altLang="en-US" dirty="0"/>
              <a:t> </a:t>
            </a:r>
            <a:r>
              <a:rPr kumimoji="1" lang="en-US" altLang="zh-CN" dirty="0"/>
              <a:t>will</a:t>
            </a:r>
            <a:r>
              <a:rPr kumimoji="1" lang="zh-CN" altLang="en-US" dirty="0"/>
              <a:t> </a:t>
            </a:r>
            <a:r>
              <a:rPr kumimoji="1" lang="en-US" altLang="zh-CN" dirty="0"/>
              <a:t>grow</a:t>
            </a:r>
            <a:r>
              <a:rPr kumimoji="1" lang="zh-CN" altLang="en-US" dirty="0"/>
              <a:t> </a:t>
            </a:r>
            <a:r>
              <a:rPr kumimoji="1" lang="en-US" altLang="zh-CN" dirty="0"/>
              <a:t>evenly</a:t>
            </a:r>
            <a:r>
              <a:rPr kumimoji="1" lang="zh-CN" altLang="en-US" dirty="0"/>
              <a:t> </a:t>
            </a:r>
            <a:r>
              <a:rPr kumimoji="1" lang="en-US" altLang="zh-CN" dirty="0"/>
              <a:t>in</a:t>
            </a:r>
            <a:r>
              <a:rPr kumimoji="1" lang="zh-CN" altLang="en-US" dirty="0"/>
              <a:t> </a:t>
            </a:r>
            <a:r>
              <a:rPr kumimoji="1" lang="en-US" altLang="zh-CN" dirty="0"/>
              <a:t>all</a:t>
            </a:r>
            <a:r>
              <a:rPr kumimoji="1" lang="zh-CN" altLang="en-US" dirty="0"/>
              <a:t> </a:t>
            </a:r>
            <a:r>
              <a:rPr kumimoji="1" lang="en-US" altLang="zh-CN" dirty="0"/>
              <a:t>directions</a:t>
            </a:r>
            <a:r>
              <a:rPr kumimoji="1" lang="zh-CN" altLang="en-US" dirty="0"/>
              <a:t> </a:t>
            </a:r>
            <a:r>
              <a:rPr kumimoji="1" lang="en-US" altLang="zh-CN" dirty="0"/>
              <a:t>(upper</a:t>
            </a:r>
            <a:r>
              <a:rPr kumimoji="1" lang="zh-CN" altLang="en-US" dirty="0"/>
              <a:t> </a:t>
            </a:r>
            <a:r>
              <a:rPr kumimoji="1" lang="en-US" altLang="zh-CN" dirty="0"/>
              <a:t>or</a:t>
            </a:r>
            <a:r>
              <a:rPr kumimoji="1" lang="zh-CN" altLang="en-US" dirty="0"/>
              <a:t> </a:t>
            </a:r>
            <a:r>
              <a:rPr kumimoji="1" lang="en-US" altLang="zh-CN" dirty="0"/>
              <a:t>lower</a:t>
            </a:r>
            <a:r>
              <a:rPr kumimoji="1" lang="zh-CN" altLang="en-US" dirty="0"/>
              <a:t> </a:t>
            </a:r>
            <a:r>
              <a:rPr kumimoji="1" lang="en-US" altLang="zh-CN" dirty="0"/>
              <a:t>side),</a:t>
            </a:r>
            <a:r>
              <a:rPr kumimoji="1" lang="zh-CN" altLang="en-US" dirty="0"/>
              <a:t> </a:t>
            </a:r>
            <a:r>
              <a:rPr kumimoji="1" lang="en-US" altLang="zh-CN" dirty="0"/>
              <a:t>this</a:t>
            </a:r>
            <a:r>
              <a:rPr kumimoji="1" lang="zh-CN" altLang="en-US" dirty="0"/>
              <a:t> </a:t>
            </a:r>
            <a:r>
              <a:rPr kumimoji="1" lang="en-US" altLang="zh-CN" dirty="0"/>
              <a:t>means</a:t>
            </a:r>
            <a:r>
              <a:rPr kumimoji="1" lang="zh-CN" altLang="en-US" dirty="0"/>
              <a:t> </a:t>
            </a:r>
            <a:r>
              <a:rPr kumimoji="1" lang="en-US" altLang="zh-CN" dirty="0"/>
              <a:t>the</a:t>
            </a:r>
            <a:r>
              <a:rPr kumimoji="1" lang="zh-CN" altLang="en-US" dirty="0"/>
              <a:t> </a:t>
            </a:r>
            <a:r>
              <a:rPr kumimoji="1" lang="en-US" altLang="zh-CN" dirty="0"/>
              <a:t>root</a:t>
            </a:r>
            <a:r>
              <a:rPr kumimoji="1" lang="zh-CN" altLang="en-US" dirty="0"/>
              <a:t> </a:t>
            </a:r>
            <a:r>
              <a:rPr kumimoji="1" lang="en-US" altLang="zh-CN" dirty="0"/>
              <a:t>does</a:t>
            </a:r>
            <a:r>
              <a:rPr kumimoji="1" lang="zh-CN" altLang="en-US" dirty="0"/>
              <a:t> </a:t>
            </a:r>
            <a:r>
              <a:rPr kumimoji="1" lang="en-US" altLang="zh-CN" dirty="0"/>
              <a:t>not</a:t>
            </a:r>
            <a:r>
              <a:rPr kumimoji="1" lang="zh-CN" altLang="en-US" dirty="0"/>
              <a:t> </a:t>
            </a:r>
            <a:r>
              <a:rPr kumimoji="1" lang="en-US" altLang="zh-CN" dirty="0"/>
              <a:t>bend</a:t>
            </a:r>
            <a:r>
              <a:rPr kumimoji="1" lang="zh-CN" altLang="en-US" dirty="0"/>
              <a:t> </a:t>
            </a:r>
            <a:r>
              <a:rPr kumimoji="1" lang="en-US" altLang="zh-CN" dirty="0"/>
              <a:t>upwards</a:t>
            </a:r>
            <a:r>
              <a:rPr kumimoji="1" lang="zh-CN" altLang="en-US" dirty="0"/>
              <a:t> </a:t>
            </a:r>
            <a:r>
              <a:rPr kumimoji="1" lang="en-US" altLang="zh-CN" dirty="0"/>
              <a:t>or</a:t>
            </a:r>
            <a:r>
              <a:rPr kumimoji="1" lang="zh-CN" altLang="en-US" dirty="0"/>
              <a:t> </a:t>
            </a:r>
            <a:r>
              <a:rPr kumimoji="1" lang="en-US" altLang="zh-CN" dirty="0"/>
              <a:t>downwards.</a:t>
            </a:r>
          </a:p>
          <a:p>
            <a:r>
              <a:rPr kumimoji="1" lang="en-US" altLang="zh-CN" dirty="0"/>
              <a:t>Gravity</a:t>
            </a:r>
            <a:r>
              <a:rPr kumimoji="1" lang="zh-CN" altLang="en-US" dirty="0"/>
              <a:t> </a:t>
            </a:r>
            <a:r>
              <a:rPr kumimoji="1" lang="en-US" altLang="zh-CN" dirty="0"/>
              <a:t>can</a:t>
            </a:r>
            <a:r>
              <a:rPr kumimoji="1" lang="zh-CN" altLang="en-US" dirty="0"/>
              <a:t> </a:t>
            </a:r>
            <a:r>
              <a:rPr kumimoji="1" lang="en-US" altLang="zh-CN" dirty="0"/>
              <a:t>affect</a:t>
            </a:r>
            <a:r>
              <a:rPr kumimoji="1" lang="zh-CN" altLang="en-US" dirty="0"/>
              <a:t> </a:t>
            </a:r>
            <a:r>
              <a:rPr kumimoji="1" lang="en-US" altLang="zh-CN" dirty="0"/>
              <a:t>the</a:t>
            </a:r>
            <a:r>
              <a:rPr kumimoji="1" lang="zh-CN" altLang="en-US" dirty="0"/>
              <a:t> </a:t>
            </a:r>
            <a:r>
              <a:rPr kumimoji="1" lang="en-US" altLang="zh-CN" dirty="0"/>
              <a:t>root</a:t>
            </a:r>
            <a:r>
              <a:rPr kumimoji="1" lang="zh-CN" altLang="en-US" dirty="0"/>
              <a:t> </a:t>
            </a:r>
            <a:r>
              <a:rPr kumimoji="1" lang="en-US" altLang="zh-CN" dirty="0"/>
              <a:t>growth</a:t>
            </a:r>
            <a:r>
              <a:rPr kumimoji="1" lang="zh-CN" altLang="en-US" dirty="0"/>
              <a:t> </a:t>
            </a:r>
            <a:r>
              <a:rPr kumimoji="1" lang="en-US" altLang="zh-CN" dirty="0"/>
              <a:t>direction,</a:t>
            </a:r>
            <a:r>
              <a:rPr kumimoji="1" lang="zh-CN" altLang="en-US" dirty="0"/>
              <a:t> </a:t>
            </a:r>
            <a:r>
              <a:rPr kumimoji="1" lang="en-US" altLang="zh-CN" dirty="0"/>
              <a:t>only</a:t>
            </a:r>
            <a:r>
              <a:rPr kumimoji="1" lang="zh-CN" altLang="en-US" dirty="0"/>
              <a:t> </a:t>
            </a:r>
            <a:r>
              <a:rPr kumimoji="1" lang="en-US" altLang="zh-CN" dirty="0"/>
              <a:t>because</a:t>
            </a:r>
            <a:r>
              <a:rPr kumimoji="1" lang="zh-CN" altLang="en-US" dirty="0"/>
              <a:t> </a:t>
            </a:r>
            <a:r>
              <a:rPr kumimoji="1" lang="en-US" altLang="zh-CN" dirty="0"/>
              <a:t>it</a:t>
            </a:r>
            <a:r>
              <a:rPr kumimoji="1" lang="zh-CN" altLang="en-US" dirty="0"/>
              <a:t> </a:t>
            </a:r>
            <a:r>
              <a:rPr kumimoji="1" lang="en-US" altLang="zh-CN" dirty="0"/>
              <a:t>can</a:t>
            </a:r>
            <a:r>
              <a:rPr kumimoji="1" lang="zh-CN" altLang="en-US" dirty="0"/>
              <a:t> </a:t>
            </a:r>
            <a:r>
              <a:rPr kumimoji="1" lang="en-US" altLang="zh-CN" dirty="0"/>
              <a:t>affect</a:t>
            </a:r>
            <a:r>
              <a:rPr kumimoji="1" lang="zh-CN" altLang="en-US" dirty="0"/>
              <a:t> </a:t>
            </a:r>
            <a:r>
              <a:rPr kumimoji="1" lang="en-US" altLang="zh-CN" dirty="0"/>
              <a:t>the</a:t>
            </a:r>
            <a:r>
              <a:rPr kumimoji="1" lang="zh-CN" altLang="en-US" dirty="0"/>
              <a:t> </a:t>
            </a:r>
            <a:r>
              <a:rPr kumimoji="1" lang="en-US" altLang="zh-CN" dirty="0"/>
              <a:t>uneven</a:t>
            </a:r>
            <a:r>
              <a:rPr kumimoji="1" lang="zh-CN" altLang="en-US" dirty="0"/>
              <a:t> </a:t>
            </a:r>
            <a:r>
              <a:rPr kumimoji="1" lang="en-US" altLang="zh-CN" dirty="0"/>
              <a:t>distribution</a:t>
            </a:r>
            <a:r>
              <a:rPr kumimoji="1" lang="zh-CN" altLang="en-US" dirty="0"/>
              <a:t> </a:t>
            </a:r>
            <a:r>
              <a:rPr kumimoji="1" lang="en-US" altLang="zh-CN" dirty="0"/>
              <a:t>of</a:t>
            </a:r>
            <a:r>
              <a:rPr kumimoji="1" lang="zh-CN" altLang="en-US" dirty="0"/>
              <a:t> </a:t>
            </a:r>
            <a:r>
              <a:rPr kumimoji="1" lang="en-US" altLang="zh-CN" dirty="0"/>
              <a:t>auxin</a:t>
            </a:r>
            <a:r>
              <a:rPr kumimoji="1" lang="zh-CN" altLang="en-US" dirty="0"/>
              <a:t> </a:t>
            </a:r>
            <a:r>
              <a:rPr kumimoji="1" lang="en-US" altLang="zh-CN" dirty="0"/>
              <a:t>in</a:t>
            </a:r>
            <a:r>
              <a:rPr kumimoji="1" lang="zh-CN" altLang="en-US" dirty="0"/>
              <a:t> </a:t>
            </a:r>
            <a:r>
              <a:rPr kumimoji="1" lang="en-US" altLang="zh-CN" dirty="0"/>
              <a:t>roots.</a:t>
            </a:r>
            <a:endParaRPr kumimoji="1" lang="zh-CN" altLang="en-US" dirty="0"/>
          </a:p>
        </p:txBody>
      </p:sp>
    </p:spTree>
    <p:extLst>
      <p:ext uri="{BB962C8B-B14F-4D97-AF65-F5344CB8AC3E}">
        <p14:creationId xmlns:p14="http://schemas.microsoft.com/office/powerpoint/2010/main" val="2279475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25623C-9781-8C42-8BD1-26C294B366C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AEC4FD8-70B1-2C4B-8271-0ED1620F3FB0}"/>
              </a:ext>
            </a:extLst>
          </p:cNvPr>
          <p:cNvSpPr>
            <a:spLocks noGrp="1"/>
          </p:cNvSpPr>
          <p:nvPr>
            <p:ph idx="1"/>
          </p:nvPr>
        </p:nvSpPr>
        <p:spPr>
          <a:xfrm>
            <a:off x="457200" y="1600200"/>
            <a:ext cx="8229600" cy="5257800"/>
          </a:xfrm>
        </p:spPr>
        <p:txBody>
          <a:bodyPr>
            <a:normAutofit/>
          </a:bodyPr>
          <a:lstStyle/>
          <a:p>
            <a:r>
              <a:rPr kumimoji="1" lang="en-US" altLang="zh-CN" sz="2000" dirty="0"/>
              <a:t>Tropism</a:t>
            </a:r>
          </a:p>
          <a:p>
            <a:r>
              <a:rPr kumimoji="1" lang="en-US" altLang="zh-CN" sz="2000" dirty="0"/>
              <a:t>How</a:t>
            </a:r>
            <a:r>
              <a:rPr kumimoji="1" lang="zh-CN" altLang="en-US" sz="2000" dirty="0"/>
              <a:t> </a:t>
            </a:r>
            <a:r>
              <a:rPr kumimoji="1" lang="en-US" altLang="zh-CN" sz="2000" dirty="0"/>
              <a:t>do</a:t>
            </a:r>
            <a:r>
              <a:rPr kumimoji="1" lang="zh-CN" altLang="en-US" sz="2000" dirty="0"/>
              <a:t> </a:t>
            </a:r>
            <a:r>
              <a:rPr kumimoji="1" lang="en-US" altLang="zh-CN" sz="2000" dirty="0"/>
              <a:t>we</a:t>
            </a:r>
            <a:r>
              <a:rPr kumimoji="1" lang="zh-CN" altLang="en-US" sz="2000" dirty="0"/>
              <a:t> </a:t>
            </a:r>
            <a:r>
              <a:rPr kumimoji="1" lang="en-US" altLang="zh-CN" sz="2000" dirty="0"/>
              <a:t>describe</a:t>
            </a:r>
            <a:r>
              <a:rPr kumimoji="1" lang="zh-CN" altLang="en-US" sz="2000" dirty="0"/>
              <a:t> </a:t>
            </a:r>
            <a:r>
              <a:rPr kumimoji="1" lang="en-US" altLang="zh-CN" sz="2000" dirty="0"/>
              <a:t>shoot’s</a:t>
            </a:r>
            <a:r>
              <a:rPr kumimoji="1" lang="zh-CN" altLang="en-US" sz="2000" dirty="0"/>
              <a:t> </a:t>
            </a:r>
            <a:r>
              <a:rPr kumimoji="1" lang="en-US" altLang="zh-CN" sz="2000" dirty="0"/>
              <a:t>response</a:t>
            </a:r>
            <a:r>
              <a:rPr kumimoji="1" lang="zh-CN" altLang="en-US" sz="2000" dirty="0"/>
              <a:t> </a:t>
            </a:r>
            <a:r>
              <a:rPr kumimoji="1" lang="en-US" altLang="zh-CN" sz="2000" dirty="0"/>
              <a:t>to</a:t>
            </a:r>
            <a:r>
              <a:rPr kumimoji="1" lang="zh-CN" altLang="en-US" sz="2000" dirty="0"/>
              <a:t> </a:t>
            </a:r>
            <a:r>
              <a:rPr kumimoji="1" lang="en-US" altLang="zh-CN" sz="2000" dirty="0"/>
              <a:t>light?</a:t>
            </a:r>
            <a:r>
              <a:rPr kumimoji="1" lang="zh-CN" altLang="en-US" sz="2000" dirty="0"/>
              <a:t> </a:t>
            </a:r>
            <a:r>
              <a:rPr kumimoji="1" lang="en-US" altLang="zh-CN" sz="2000" dirty="0"/>
              <a:t>Use</a:t>
            </a:r>
            <a:r>
              <a:rPr kumimoji="1" lang="zh-CN" altLang="en-US" sz="2000" dirty="0"/>
              <a:t> </a:t>
            </a:r>
            <a:r>
              <a:rPr kumimoji="1" lang="en-US" altLang="zh-CN" sz="2000" dirty="0"/>
              <a:t>terminology,</a:t>
            </a:r>
            <a:r>
              <a:rPr kumimoji="1" lang="zh-CN" altLang="en-US" sz="2000" dirty="0"/>
              <a:t> </a:t>
            </a:r>
            <a:r>
              <a:rPr kumimoji="1" lang="en-US" altLang="zh-CN" sz="2000" dirty="0"/>
              <a:t>phototropism</a:t>
            </a:r>
          </a:p>
          <a:p>
            <a:r>
              <a:rPr kumimoji="1" lang="en-US" altLang="zh-CN" sz="2000" dirty="0"/>
              <a:t>Geotropism=</a:t>
            </a:r>
            <a:r>
              <a:rPr kumimoji="1" lang="zh-CN" altLang="en-US" sz="2000" dirty="0"/>
              <a:t> </a:t>
            </a:r>
            <a:r>
              <a:rPr kumimoji="1" lang="en-US" altLang="zh-CN" sz="2000" dirty="0"/>
              <a:t>gravitropism</a:t>
            </a:r>
          </a:p>
          <a:p>
            <a:r>
              <a:rPr kumimoji="1" lang="en-US" altLang="zh-CN" sz="2000" dirty="0"/>
              <a:t>How</a:t>
            </a:r>
            <a:r>
              <a:rPr kumimoji="1" lang="zh-CN" altLang="en-US" sz="2000" dirty="0"/>
              <a:t> </a:t>
            </a:r>
            <a:r>
              <a:rPr kumimoji="1" lang="en-US" altLang="zh-CN" sz="2000" dirty="0"/>
              <a:t>do</a:t>
            </a:r>
            <a:r>
              <a:rPr kumimoji="1" lang="zh-CN" altLang="en-US" sz="2000" dirty="0"/>
              <a:t> </a:t>
            </a:r>
            <a:r>
              <a:rPr kumimoji="1" lang="en-US" altLang="zh-CN" sz="2000" dirty="0"/>
              <a:t>you</a:t>
            </a:r>
            <a:r>
              <a:rPr kumimoji="1" lang="zh-CN" altLang="en-US" sz="2000" dirty="0"/>
              <a:t> </a:t>
            </a:r>
            <a:r>
              <a:rPr kumimoji="1" lang="en-US" altLang="zh-CN" sz="2000" dirty="0"/>
              <a:t>explain</a:t>
            </a:r>
            <a:r>
              <a:rPr kumimoji="1" lang="zh-CN" altLang="en-US" sz="2000" dirty="0"/>
              <a:t> </a:t>
            </a:r>
            <a:r>
              <a:rPr kumimoji="1" lang="en-US" altLang="zh-CN" sz="2000" dirty="0"/>
              <a:t>shoot</a:t>
            </a:r>
            <a:r>
              <a:rPr kumimoji="1" lang="zh-CN" altLang="en-US" sz="2000" dirty="0"/>
              <a:t> </a:t>
            </a:r>
            <a:r>
              <a:rPr kumimoji="1" lang="en-US" altLang="zh-CN" sz="2000" dirty="0"/>
              <a:t>positive</a:t>
            </a:r>
            <a:r>
              <a:rPr kumimoji="1" lang="zh-CN" altLang="en-US" sz="2000" dirty="0"/>
              <a:t> </a:t>
            </a:r>
            <a:r>
              <a:rPr kumimoji="1" lang="en-US" altLang="zh-CN" sz="2000" dirty="0"/>
              <a:t>phototropism?</a:t>
            </a:r>
            <a:r>
              <a:rPr kumimoji="1" lang="zh-CN" altLang="en-US" sz="2000" dirty="0"/>
              <a:t> </a:t>
            </a:r>
            <a:r>
              <a:rPr kumimoji="1" lang="en-US" altLang="zh-CN" sz="2000" dirty="0"/>
              <a:t>Use</a:t>
            </a:r>
            <a:r>
              <a:rPr kumimoji="1" lang="zh-CN" altLang="en-US" sz="2000" dirty="0"/>
              <a:t> </a:t>
            </a:r>
            <a:r>
              <a:rPr kumimoji="1" lang="en-US" altLang="zh-CN" sz="2000" dirty="0"/>
              <a:t>terminology</a:t>
            </a:r>
          </a:p>
          <a:p>
            <a:r>
              <a:rPr kumimoji="1" lang="en-US" altLang="zh-CN" sz="2000" dirty="0">
                <a:solidFill>
                  <a:srgbClr val="00B050"/>
                </a:solidFill>
              </a:rPr>
              <a:t>When</a:t>
            </a:r>
            <a:r>
              <a:rPr kumimoji="1" lang="zh-CN" altLang="en-US" sz="2000" dirty="0">
                <a:solidFill>
                  <a:srgbClr val="00B050"/>
                </a:solidFill>
              </a:rPr>
              <a:t> </a:t>
            </a:r>
            <a:r>
              <a:rPr kumimoji="1" lang="en-US" altLang="zh-CN" sz="2000" dirty="0">
                <a:solidFill>
                  <a:srgbClr val="00B050"/>
                </a:solidFill>
              </a:rPr>
              <a:t>light</a:t>
            </a:r>
            <a:r>
              <a:rPr kumimoji="1" lang="zh-CN" altLang="en-US" sz="2000" dirty="0">
                <a:solidFill>
                  <a:srgbClr val="00B050"/>
                </a:solidFill>
              </a:rPr>
              <a:t> </a:t>
            </a:r>
            <a:r>
              <a:rPr kumimoji="1" lang="en-US" altLang="zh-CN" sz="2000" dirty="0">
                <a:solidFill>
                  <a:srgbClr val="00B050"/>
                </a:solidFill>
              </a:rPr>
              <a:t>shines</a:t>
            </a:r>
            <a:r>
              <a:rPr kumimoji="1" lang="zh-CN" altLang="en-US" sz="2000" dirty="0">
                <a:solidFill>
                  <a:srgbClr val="00B050"/>
                </a:solidFill>
              </a:rPr>
              <a:t> </a:t>
            </a:r>
            <a:r>
              <a:rPr kumimoji="1" lang="en-US" altLang="zh-CN" sz="2000" dirty="0">
                <a:solidFill>
                  <a:srgbClr val="00B050"/>
                </a:solidFill>
              </a:rPr>
              <a:t>on</a:t>
            </a:r>
            <a:r>
              <a:rPr kumimoji="1" lang="zh-CN" altLang="en-US" sz="2000" dirty="0">
                <a:solidFill>
                  <a:srgbClr val="00B050"/>
                </a:solidFill>
              </a:rPr>
              <a:t> </a:t>
            </a:r>
            <a:r>
              <a:rPr kumimoji="1" lang="en-US" altLang="zh-CN" sz="2000" dirty="0">
                <a:solidFill>
                  <a:srgbClr val="00B050"/>
                </a:solidFill>
              </a:rPr>
              <a:t>coleoptile,</a:t>
            </a:r>
            <a:r>
              <a:rPr kumimoji="1" lang="zh-CN" altLang="en-US" sz="2000" dirty="0">
                <a:solidFill>
                  <a:srgbClr val="00B050"/>
                </a:solidFill>
              </a:rPr>
              <a:t> </a:t>
            </a:r>
            <a:r>
              <a:rPr kumimoji="1" lang="en-US" altLang="zh-CN" sz="2000" dirty="0">
                <a:solidFill>
                  <a:srgbClr val="00B050"/>
                </a:solidFill>
              </a:rPr>
              <a:t>auxin</a:t>
            </a:r>
            <a:r>
              <a:rPr kumimoji="1" lang="zh-CN" altLang="en-US" sz="2000" dirty="0">
                <a:solidFill>
                  <a:srgbClr val="00B050"/>
                </a:solidFill>
              </a:rPr>
              <a:t> </a:t>
            </a:r>
            <a:r>
              <a:rPr kumimoji="1" lang="en-US" altLang="zh-CN" sz="2000" dirty="0">
                <a:solidFill>
                  <a:srgbClr val="00B050"/>
                </a:solidFill>
              </a:rPr>
              <a:t>are</a:t>
            </a:r>
            <a:r>
              <a:rPr kumimoji="1" lang="zh-CN" altLang="en-US" sz="2000" dirty="0">
                <a:solidFill>
                  <a:srgbClr val="00B050"/>
                </a:solidFill>
              </a:rPr>
              <a:t> </a:t>
            </a:r>
            <a:r>
              <a:rPr kumimoji="1" lang="en-US" altLang="zh-CN" sz="2000" dirty="0">
                <a:solidFill>
                  <a:srgbClr val="00B050"/>
                </a:solidFill>
              </a:rPr>
              <a:t>transported</a:t>
            </a:r>
            <a:r>
              <a:rPr kumimoji="1" lang="zh-CN" altLang="en-US" sz="2000" dirty="0">
                <a:solidFill>
                  <a:srgbClr val="00B050"/>
                </a:solidFill>
              </a:rPr>
              <a:t> </a:t>
            </a:r>
            <a:r>
              <a:rPr kumimoji="1" lang="en-US" altLang="zh-CN" sz="2000" dirty="0">
                <a:solidFill>
                  <a:srgbClr val="00B050"/>
                </a:solidFill>
              </a:rPr>
              <a:t>to</a:t>
            </a:r>
            <a:r>
              <a:rPr kumimoji="1" lang="zh-CN" altLang="en-US" sz="2000" dirty="0">
                <a:solidFill>
                  <a:srgbClr val="00B050"/>
                </a:solidFill>
              </a:rPr>
              <a:t> </a:t>
            </a:r>
            <a:r>
              <a:rPr kumimoji="1" lang="en-US" altLang="zh-CN" sz="2000" dirty="0">
                <a:solidFill>
                  <a:srgbClr val="00B050"/>
                </a:solidFill>
              </a:rPr>
              <a:t>shaded</a:t>
            </a:r>
            <a:r>
              <a:rPr kumimoji="1" lang="zh-CN" altLang="en-US" sz="2000" dirty="0">
                <a:solidFill>
                  <a:srgbClr val="00B050"/>
                </a:solidFill>
              </a:rPr>
              <a:t> </a:t>
            </a:r>
            <a:r>
              <a:rPr kumimoji="1" lang="en-US" altLang="zh-CN" sz="2000" dirty="0">
                <a:solidFill>
                  <a:srgbClr val="00B050"/>
                </a:solidFill>
              </a:rPr>
              <a:t>side</a:t>
            </a:r>
            <a:r>
              <a:rPr kumimoji="1" lang="zh-CN" altLang="en-US" sz="2000" dirty="0">
                <a:solidFill>
                  <a:srgbClr val="00B050"/>
                </a:solidFill>
              </a:rPr>
              <a:t> </a:t>
            </a:r>
            <a:r>
              <a:rPr kumimoji="1" lang="en-US" altLang="zh-CN" sz="2000" dirty="0">
                <a:solidFill>
                  <a:srgbClr val="00B050"/>
                </a:solidFill>
              </a:rPr>
              <a:t>in</a:t>
            </a:r>
            <a:r>
              <a:rPr kumimoji="1" lang="zh-CN" altLang="en-US" sz="2000" dirty="0">
                <a:solidFill>
                  <a:srgbClr val="00B050"/>
                </a:solidFill>
              </a:rPr>
              <a:t> </a:t>
            </a:r>
            <a:r>
              <a:rPr kumimoji="1" lang="en-US" altLang="zh-CN" sz="2000" dirty="0">
                <a:solidFill>
                  <a:srgbClr val="00B050"/>
                </a:solidFill>
              </a:rPr>
              <a:t>the</a:t>
            </a:r>
            <a:r>
              <a:rPr kumimoji="1" lang="zh-CN" altLang="en-US" sz="2000" dirty="0">
                <a:solidFill>
                  <a:srgbClr val="00B050"/>
                </a:solidFill>
              </a:rPr>
              <a:t> </a:t>
            </a:r>
            <a:r>
              <a:rPr kumimoji="1" lang="en-US" altLang="zh-CN" sz="2000" dirty="0">
                <a:solidFill>
                  <a:srgbClr val="00B050"/>
                </a:solidFill>
              </a:rPr>
              <a:t>shoot</a:t>
            </a:r>
            <a:r>
              <a:rPr kumimoji="1" lang="zh-CN" altLang="en-US" sz="2000" dirty="0">
                <a:solidFill>
                  <a:srgbClr val="00B050"/>
                </a:solidFill>
              </a:rPr>
              <a:t> </a:t>
            </a:r>
            <a:r>
              <a:rPr kumimoji="1" lang="en-US" altLang="zh-CN" sz="2000" dirty="0">
                <a:solidFill>
                  <a:srgbClr val="00B050"/>
                </a:solidFill>
              </a:rPr>
              <a:t>tip,</a:t>
            </a:r>
            <a:r>
              <a:rPr kumimoji="1" lang="zh-CN" altLang="en-US" sz="2000" dirty="0">
                <a:solidFill>
                  <a:srgbClr val="00B050"/>
                </a:solidFill>
              </a:rPr>
              <a:t> </a:t>
            </a:r>
            <a:r>
              <a:rPr kumimoji="1" lang="en-US" altLang="zh-CN" sz="2000" dirty="0">
                <a:solidFill>
                  <a:srgbClr val="00B050"/>
                </a:solidFill>
              </a:rPr>
              <a:t>the</a:t>
            </a:r>
            <a:r>
              <a:rPr kumimoji="1" lang="zh-CN" altLang="en-US" sz="2000" dirty="0">
                <a:solidFill>
                  <a:srgbClr val="00B050"/>
                </a:solidFill>
              </a:rPr>
              <a:t> </a:t>
            </a:r>
            <a:r>
              <a:rPr kumimoji="1" lang="en-US" altLang="zh-CN" sz="2000" dirty="0">
                <a:solidFill>
                  <a:srgbClr val="00B050"/>
                </a:solidFill>
              </a:rPr>
              <a:t>result</a:t>
            </a:r>
            <a:r>
              <a:rPr kumimoji="1" lang="zh-CN" altLang="en-US" sz="2000" dirty="0">
                <a:solidFill>
                  <a:srgbClr val="00B050"/>
                </a:solidFill>
              </a:rPr>
              <a:t> </a:t>
            </a:r>
            <a:r>
              <a:rPr kumimoji="1" lang="en-US" altLang="zh-CN" sz="2000" dirty="0">
                <a:solidFill>
                  <a:srgbClr val="00B050"/>
                </a:solidFill>
              </a:rPr>
              <a:t>is</a:t>
            </a:r>
            <a:r>
              <a:rPr kumimoji="1" lang="zh-CN" altLang="en-US" sz="2000" dirty="0">
                <a:solidFill>
                  <a:srgbClr val="00B050"/>
                </a:solidFill>
              </a:rPr>
              <a:t> </a:t>
            </a:r>
            <a:r>
              <a:rPr kumimoji="1" lang="en-US" altLang="zh-CN" sz="2000" dirty="0">
                <a:solidFill>
                  <a:srgbClr val="00B050"/>
                </a:solidFill>
              </a:rPr>
              <a:t>there</a:t>
            </a:r>
            <a:r>
              <a:rPr kumimoji="1" lang="zh-CN" altLang="en-US" sz="2000" dirty="0">
                <a:solidFill>
                  <a:srgbClr val="00B050"/>
                </a:solidFill>
              </a:rPr>
              <a:t> </a:t>
            </a:r>
            <a:r>
              <a:rPr kumimoji="1" lang="en-US" altLang="zh-CN" sz="2000" dirty="0">
                <a:solidFill>
                  <a:srgbClr val="00B050"/>
                </a:solidFill>
              </a:rPr>
              <a:t>are</a:t>
            </a:r>
            <a:r>
              <a:rPr kumimoji="1" lang="zh-CN" altLang="en-US" sz="2000" dirty="0">
                <a:solidFill>
                  <a:srgbClr val="00B050"/>
                </a:solidFill>
              </a:rPr>
              <a:t> </a:t>
            </a:r>
            <a:r>
              <a:rPr kumimoji="1" lang="en-US" altLang="zh-CN" sz="2000" dirty="0">
                <a:solidFill>
                  <a:srgbClr val="00B050"/>
                </a:solidFill>
              </a:rPr>
              <a:t>more</a:t>
            </a:r>
            <a:r>
              <a:rPr kumimoji="1" lang="zh-CN" altLang="en-US" sz="2000" dirty="0">
                <a:solidFill>
                  <a:srgbClr val="00B050"/>
                </a:solidFill>
              </a:rPr>
              <a:t> </a:t>
            </a:r>
            <a:r>
              <a:rPr kumimoji="1" lang="en-US" altLang="zh-CN" sz="2000" dirty="0">
                <a:solidFill>
                  <a:srgbClr val="00B050"/>
                </a:solidFill>
              </a:rPr>
              <a:t>auxin</a:t>
            </a:r>
            <a:r>
              <a:rPr kumimoji="1" lang="zh-CN" altLang="en-US" sz="2000" dirty="0">
                <a:solidFill>
                  <a:srgbClr val="00B050"/>
                </a:solidFill>
              </a:rPr>
              <a:t> </a:t>
            </a:r>
            <a:r>
              <a:rPr kumimoji="1" lang="en-US" altLang="zh-CN" sz="2000" dirty="0">
                <a:solidFill>
                  <a:srgbClr val="00B050"/>
                </a:solidFill>
              </a:rPr>
              <a:t>on</a:t>
            </a:r>
            <a:r>
              <a:rPr kumimoji="1" lang="zh-CN" altLang="en-US" sz="2000" dirty="0">
                <a:solidFill>
                  <a:srgbClr val="00B050"/>
                </a:solidFill>
              </a:rPr>
              <a:t> </a:t>
            </a:r>
            <a:r>
              <a:rPr kumimoji="1" lang="en-US" altLang="zh-CN" sz="2000" dirty="0">
                <a:solidFill>
                  <a:srgbClr val="00B050"/>
                </a:solidFill>
              </a:rPr>
              <a:t>shaded</a:t>
            </a:r>
            <a:r>
              <a:rPr kumimoji="1" lang="zh-CN" altLang="en-US" sz="2000" dirty="0">
                <a:solidFill>
                  <a:srgbClr val="00B050"/>
                </a:solidFill>
              </a:rPr>
              <a:t> </a:t>
            </a:r>
            <a:r>
              <a:rPr kumimoji="1" lang="en-US" altLang="zh-CN" sz="2000" dirty="0">
                <a:solidFill>
                  <a:srgbClr val="00B050"/>
                </a:solidFill>
              </a:rPr>
              <a:t>side.</a:t>
            </a:r>
            <a:r>
              <a:rPr kumimoji="1" lang="zh-CN" altLang="en-US" sz="2000" dirty="0">
                <a:solidFill>
                  <a:srgbClr val="00B050"/>
                </a:solidFill>
              </a:rPr>
              <a:t> </a:t>
            </a:r>
            <a:endParaRPr kumimoji="1" lang="en-US" altLang="zh-CN" sz="2000" dirty="0">
              <a:solidFill>
                <a:srgbClr val="00B050"/>
              </a:solidFill>
            </a:endParaRPr>
          </a:p>
          <a:p>
            <a:r>
              <a:rPr kumimoji="1" lang="en-US" altLang="zh-CN" sz="2000" dirty="0">
                <a:solidFill>
                  <a:srgbClr val="00B050"/>
                </a:solidFill>
              </a:rPr>
              <a:t>Do</a:t>
            </a:r>
            <a:r>
              <a:rPr kumimoji="1" lang="zh-CN" altLang="en-US" sz="2000" dirty="0">
                <a:solidFill>
                  <a:srgbClr val="00B050"/>
                </a:solidFill>
              </a:rPr>
              <a:t> </a:t>
            </a:r>
            <a:r>
              <a:rPr kumimoji="1" lang="en-US" altLang="zh-CN" sz="2000" dirty="0">
                <a:solidFill>
                  <a:srgbClr val="00B050"/>
                </a:solidFill>
              </a:rPr>
              <a:t>you</a:t>
            </a:r>
            <a:r>
              <a:rPr kumimoji="1" lang="zh-CN" altLang="en-US" sz="2000" dirty="0">
                <a:solidFill>
                  <a:srgbClr val="00B050"/>
                </a:solidFill>
              </a:rPr>
              <a:t> </a:t>
            </a:r>
            <a:r>
              <a:rPr kumimoji="1" lang="en-US" altLang="zh-CN" sz="2000" dirty="0">
                <a:solidFill>
                  <a:srgbClr val="00B050"/>
                </a:solidFill>
              </a:rPr>
              <a:t>think</a:t>
            </a:r>
            <a:r>
              <a:rPr kumimoji="1" lang="zh-CN" altLang="en-US" sz="2000" dirty="0">
                <a:solidFill>
                  <a:srgbClr val="00B050"/>
                </a:solidFill>
              </a:rPr>
              <a:t> </a:t>
            </a:r>
            <a:r>
              <a:rPr kumimoji="1" lang="en-US" altLang="zh-CN" sz="2000" dirty="0">
                <a:solidFill>
                  <a:srgbClr val="00B050"/>
                </a:solidFill>
              </a:rPr>
              <a:t>this</a:t>
            </a:r>
            <a:r>
              <a:rPr kumimoji="1" lang="zh-CN" altLang="en-US" sz="2000" dirty="0">
                <a:solidFill>
                  <a:srgbClr val="00B050"/>
                </a:solidFill>
              </a:rPr>
              <a:t> </a:t>
            </a:r>
            <a:r>
              <a:rPr kumimoji="1" lang="en-US" altLang="zh-CN" sz="2000" dirty="0">
                <a:solidFill>
                  <a:srgbClr val="00B050"/>
                </a:solidFill>
              </a:rPr>
              <a:t>is</a:t>
            </a:r>
            <a:r>
              <a:rPr kumimoji="1" lang="zh-CN" altLang="en-US" sz="2000" dirty="0">
                <a:solidFill>
                  <a:srgbClr val="00B050"/>
                </a:solidFill>
              </a:rPr>
              <a:t> </a:t>
            </a:r>
            <a:r>
              <a:rPr kumimoji="1" lang="en-US" altLang="zh-CN" sz="2000" dirty="0">
                <a:solidFill>
                  <a:srgbClr val="00B050"/>
                </a:solidFill>
              </a:rPr>
              <a:t>a</a:t>
            </a:r>
            <a:r>
              <a:rPr kumimoji="1" lang="zh-CN" altLang="en-US" sz="2000" dirty="0">
                <a:solidFill>
                  <a:srgbClr val="00B050"/>
                </a:solidFill>
              </a:rPr>
              <a:t> </a:t>
            </a:r>
            <a:r>
              <a:rPr kumimoji="1" lang="en-US" altLang="zh-CN" sz="2000" dirty="0">
                <a:solidFill>
                  <a:srgbClr val="00B050"/>
                </a:solidFill>
              </a:rPr>
              <a:t>result</a:t>
            </a:r>
            <a:r>
              <a:rPr kumimoji="1" lang="zh-CN" altLang="en-US" sz="2000" dirty="0">
                <a:solidFill>
                  <a:srgbClr val="00B050"/>
                </a:solidFill>
              </a:rPr>
              <a:t> </a:t>
            </a:r>
            <a:r>
              <a:rPr kumimoji="1" lang="en-US" altLang="zh-CN" sz="2000" dirty="0">
                <a:solidFill>
                  <a:srgbClr val="00B050"/>
                </a:solidFill>
              </a:rPr>
              <a:t>of</a:t>
            </a:r>
            <a:r>
              <a:rPr kumimoji="1" lang="zh-CN" altLang="en-US" sz="2000" dirty="0">
                <a:solidFill>
                  <a:srgbClr val="00B050"/>
                </a:solidFill>
              </a:rPr>
              <a:t> </a:t>
            </a:r>
            <a:r>
              <a:rPr kumimoji="1" lang="en-US" altLang="zh-CN" sz="2000" dirty="0">
                <a:solidFill>
                  <a:srgbClr val="00B050"/>
                </a:solidFill>
              </a:rPr>
              <a:t>diffusion</a:t>
            </a:r>
            <a:r>
              <a:rPr kumimoji="1" lang="zh-CN" altLang="en-US" sz="2000" dirty="0">
                <a:solidFill>
                  <a:srgbClr val="00B050"/>
                </a:solidFill>
              </a:rPr>
              <a:t> </a:t>
            </a:r>
            <a:r>
              <a:rPr kumimoji="1" lang="en-US" altLang="zh-CN" sz="2000" dirty="0">
                <a:solidFill>
                  <a:srgbClr val="00B050"/>
                </a:solidFill>
              </a:rPr>
              <a:t>or</a:t>
            </a:r>
            <a:r>
              <a:rPr kumimoji="1" lang="zh-CN" altLang="en-US" sz="2000" dirty="0">
                <a:solidFill>
                  <a:srgbClr val="00B050"/>
                </a:solidFill>
              </a:rPr>
              <a:t> </a:t>
            </a:r>
            <a:r>
              <a:rPr kumimoji="1" lang="en-US" altLang="zh-CN" sz="2000" dirty="0">
                <a:solidFill>
                  <a:srgbClr val="00B050"/>
                </a:solidFill>
              </a:rPr>
              <a:t>active</a:t>
            </a:r>
            <a:r>
              <a:rPr kumimoji="1" lang="zh-CN" altLang="en-US" sz="2000" dirty="0">
                <a:solidFill>
                  <a:srgbClr val="00B050"/>
                </a:solidFill>
              </a:rPr>
              <a:t> </a:t>
            </a:r>
            <a:r>
              <a:rPr kumimoji="1" lang="en-US" altLang="zh-CN" sz="2000" dirty="0">
                <a:solidFill>
                  <a:srgbClr val="00B050"/>
                </a:solidFill>
              </a:rPr>
              <a:t>transport?</a:t>
            </a:r>
            <a:r>
              <a:rPr kumimoji="1" lang="zh-CN" altLang="en-US" sz="2000" dirty="0">
                <a:solidFill>
                  <a:srgbClr val="00B050"/>
                </a:solidFill>
              </a:rPr>
              <a:t> </a:t>
            </a:r>
            <a:r>
              <a:rPr kumimoji="1" lang="en-US" altLang="zh-CN" sz="2000" dirty="0">
                <a:solidFill>
                  <a:srgbClr val="00B050"/>
                </a:solidFill>
              </a:rPr>
              <a:t>Why?</a:t>
            </a:r>
          </a:p>
          <a:p>
            <a:r>
              <a:rPr kumimoji="1" lang="en-US" altLang="zh-CN" sz="2000" dirty="0">
                <a:solidFill>
                  <a:srgbClr val="00B050"/>
                </a:solidFill>
              </a:rPr>
              <a:t>Pretend</a:t>
            </a:r>
            <a:r>
              <a:rPr kumimoji="1" lang="zh-CN" altLang="en-US" sz="2000" dirty="0">
                <a:solidFill>
                  <a:srgbClr val="00B050"/>
                </a:solidFill>
              </a:rPr>
              <a:t> </a:t>
            </a:r>
            <a:endParaRPr kumimoji="1" lang="en-US" altLang="zh-CN" sz="2000" dirty="0">
              <a:solidFill>
                <a:srgbClr val="00B050"/>
              </a:solidFill>
            </a:endParaRPr>
          </a:p>
          <a:p>
            <a:r>
              <a:rPr kumimoji="1" lang="en-US" altLang="zh-CN" sz="2000" dirty="0"/>
              <a:t>,</a:t>
            </a:r>
            <a:r>
              <a:rPr kumimoji="1" lang="zh-CN" altLang="en-US" sz="2000" dirty="0"/>
              <a:t> </a:t>
            </a:r>
            <a:r>
              <a:rPr kumimoji="1" lang="en-US" altLang="zh-CN" sz="2000" dirty="0"/>
              <a:t>causing</a:t>
            </a:r>
            <a:r>
              <a:rPr kumimoji="1" lang="zh-CN" altLang="en-US" sz="2000" dirty="0"/>
              <a:t> </a:t>
            </a:r>
            <a:r>
              <a:rPr kumimoji="1" lang="en-US" altLang="zh-CN" sz="2000" dirty="0"/>
              <a:t>faster</a:t>
            </a:r>
            <a:r>
              <a:rPr kumimoji="1" lang="zh-CN" altLang="en-US" sz="2000" dirty="0"/>
              <a:t> </a:t>
            </a:r>
            <a:r>
              <a:rPr kumimoji="1" lang="en-US" altLang="zh-CN" sz="2000" dirty="0"/>
              <a:t>growth</a:t>
            </a:r>
            <a:r>
              <a:rPr kumimoji="1" lang="zh-CN" altLang="en-US" sz="2000" dirty="0"/>
              <a:t> </a:t>
            </a:r>
            <a:r>
              <a:rPr kumimoji="1" lang="en-US" altLang="zh-CN" sz="2000" dirty="0"/>
              <a:t>to</a:t>
            </a:r>
            <a:r>
              <a:rPr kumimoji="1" lang="zh-CN" altLang="en-US" sz="2000" dirty="0"/>
              <a:t> </a:t>
            </a:r>
            <a:r>
              <a:rPr kumimoji="1" lang="en-US" altLang="zh-CN" sz="2000" dirty="0"/>
              <a:t>shaded</a:t>
            </a:r>
            <a:r>
              <a:rPr kumimoji="1" lang="zh-CN" altLang="en-US" sz="2000" dirty="0"/>
              <a:t> </a:t>
            </a:r>
            <a:r>
              <a:rPr kumimoji="1" lang="en-US" altLang="zh-CN" sz="2000" dirty="0"/>
              <a:t>side,</a:t>
            </a:r>
            <a:r>
              <a:rPr kumimoji="1" lang="zh-CN" altLang="en-US" sz="2000" dirty="0"/>
              <a:t> </a:t>
            </a:r>
            <a:r>
              <a:rPr kumimoji="1" lang="en-US" altLang="zh-CN" sz="2000" dirty="0"/>
              <a:t>bend</a:t>
            </a:r>
            <a:r>
              <a:rPr kumimoji="1" lang="zh-CN" altLang="en-US" sz="2000" dirty="0"/>
              <a:t> </a:t>
            </a:r>
            <a:r>
              <a:rPr kumimoji="1" lang="en-US" altLang="zh-CN" sz="2000" dirty="0"/>
              <a:t>to</a:t>
            </a:r>
            <a:r>
              <a:rPr kumimoji="1" lang="zh-CN" altLang="en-US" sz="2000" dirty="0"/>
              <a:t> </a:t>
            </a:r>
            <a:r>
              <a:rPr kumimoji="1" lang="en-US" altLang="zh-CN" sz="2000" dirty="0"/>
              <a:t>light.</a:t>
            </a:r>
            <a:r>
              <a:rPr kumimoji="1" lang="zh-CN" altLang="en-US" sz="2000" dirty="0"/>
              <a:t> </a:t>
            </a:r>
            <a:r>
              <a:rPr kumimoji="1" lang="en-US" altLang="zh-CN" sz="2000" dirty="0"/>
              <a:t>Cells</a:t>
            </a:r>
            <a:r>
              <a:rPr kumimoji="1" lang="zh-CN" altLang="en-US" sz="2000" dirty="0"/>
              <a:t> </a:t>
            </a:r>
            <a:r>
              <a:rPr kumimoji="1" lang="en-US" altLang="zh-CN" sz="2000" dirty="0"/>
              <a:t>get</a:t>
            </a:r>
            <a:r>
              <a:rPr kumimoji="1" lang="zh-CN" altLang="en-US" sz="2000" dirty="0"/>
              <a:t> </a:t>
            </a:r>
            <a:r>
              <a:rPr kumimoji="1" lang="en-US" altLang="zh-CN" sz="2000" dirty="0"/>
              <a:t>elongated</a:t>
            </a:r>
            <a:r>
              <a:rPr kumimoji="1" lang="zh-CN" altLang="en-US" sz="2000" dirty="0"/>
              <a:t> </a:t>
            </a:r>
            <a:r>
              <a:rPr kumimoji="1" lang="en-US" altLang="zh-CN" sz="2000" dirty="0"/>
              <a:t>more</a:t>
            </a:r>
            <a:r>
              <a:rPr kumimoji="1" lang="zh-CN" altLang="en-US" sz="2000" dirty="0"/>
              <a:t> </a:t>
            </a:r>
            <a:r>
              <a:rPr kumimoji="1" lang="en-US" altLang="zh-CN" sz="2000" dirty="0"/>
              <a:t>on</a:t>
            </a:r>
            <a:r>
              <a:rPr kumimoji="1" lang="zh-CN" altLang="en-US" sz="2000" dirty="0"/>
              <a:t> </a:t>
            </a:r>
            <a:r>
              <a:rPr kumimoji="1" lang="en-US" altLang="zh-CN" sz="2000" dirty="0"/>
              <a:t>shaded</a:t>
            </a:r>
            <a:r>
              <a:rPr kumimoji="1" lang="zh-CN" altLang="en-US" sz="2000" dirty="0"/>
              <a:t> </a:t>
            </a:r>
            <a:r>
              <a:rPr kumimoji="1" lang="en-US" altLang="zh-CN" sz="2000" dirty="0"/>
              <a:t>side</a:t>
            </a:r>
          </a:p>
          <a:p>
            <a:r>
              <a:rPr kumimoji="1" lang="en-US" altLang="zh-CN" sz="2000" dirty="0"/>
              <a:t>When</a:t>
            </a:r>
            <a:r>
              <a:rPr kumimoji="1" lang="zh-CN" altLang="en-US" sz="2000" dirty="0"/>
              <a:t> </a:t>
            </a:r>
            <a:r>
              <a:rPr kumimoji="1" lang="en-US" altLang="zh-CN" sz="2000" dirty="0"/>
              <a:t>a</a:t>
            </a:r>
            <a:r>
              <a:rPr kumimoji="1" lang="zh-CN" altLang="en-US" sz="2000" dirty="0"/>
              <a:t> </a:t>
            </a:r>
            <a:r>
              <a:rPr kumimoji="1" lang="en-US" altLang="zh-CN" sz="2000" dirty="0"/>
              <a:t>plant</a:t>
            </a:r>
            <a:r>
              <a:rPr kumimoji="1" lang="zh-CN" altLang="en-US" sz="2000" dirty="0"/>
              <a:t> </a:t>
            </a:r>
            <a:r>
              <a:rPr kumimoji="1" lang="en-US" altLang="zh-CN" sz="2000" dirty="0"/>
              <a:t>is</a:t>
            </a:r>
            <a:r>
              <a:rPr kumimoji="1" lang="zh-CN" altLang="en-US" sz="2000" dirty="0"/>
              <a:t> </a:t>
            </a:r>
            <a:r>
              <a:rPr kumimoji="1" lang="en-US" altLang="zh-CN" sz="2000" dirty="0"/>
              <a:t>put</a:t>
            </a:r>
            <a:r>
              <a:rPr kumimoji="1" lang="zh-CN" altLang="en-US" sz="2000" dirty="0"/>
              <a:t> </a:t>
            </a:r>
            <a:r>
              <a:rPr kumimoji="1" lang="en-US" altLang="zh-CN" sz="2000" dirty="0"/>
              <a:t>on</a:t>
            </a:r>
            <a:r>
              <a:rPr kumimoji="1" lang="zh-CN" altLang="en-US" sz="2000" dirty="0"/>
              <a:t> </a:t>
            </a:r>
            <a:r>
              <a:rPr kumimoji="1" lang="en-US" altLang="zh-CN" sz="2000" dirty="0"/>
              <a:t>its</a:t>
            </a:r>
            <a:r>
              <a:rPr kumimoji="1" lang="zh-CN" altLang="en-US" sz="2000" dirty="0"/>
              <a:t> </a:t>
            </a:r>
            <a:r>
              <a:rPr kumimoji="1" lang="en-US" altLang="zh-CN" sz="2000" dirty="0"/>
              <a:t>side,</a:t>
            </a:r>
            <a:r>
              <a:rPr kumimoji="1" lang="zh-CN" altLang="en-US" sz="2000" dirty="0"/>
              <a:t> </a:t>
            </a:r>
            <a:r>
              <a:rPr kumimoji="1" lang="en-US" altLang="zh-CN" sz="2000" dirty="0"/>
              <a:t>what’s</a:t>
            </a:r>
            <a:r>
              <a:rPr kumimoji="1" lang="zh-CN" altLang="en-US" sz="2000" dirty="0"/>
              <a:t> </a:t>
            </a:r>
            <a:r>
              <a:rPr kumimoji="1" lang="en-US" altLang="zh-CN" sz="2000" dirty="0"/>
              <a:t>gravity’s</a:t>
            </a:r>
            <a:r>
              <a:rPr kumimoji="1" lang="zh-CN" altLang="en-US" sz="2000" dirty="0"/>
              <a:t> </a:t>
            </a:r>
            <a:r>
              <a:rPr kumimoji="1" lang="en-US" altLang="zh-CN" sz="2000" dirty="0"/>
              <a:t>effect</a:t>
            </a:r>
            <a:r>
              <a:rPr kumimoji="1" lang="zh-CN" altLang="en-US" sz="2000" dirty="0"/>
              <a:t> </a:t>
            </a:r>
            <a:r>
              <a:rPr kumimoji="1" lang="en-US" altLang="zh-CN" sz="2000" dirty="0"/>
              <a:t>on</a:t>
            </a:r>
            <a:r>
              <a:rPr kumimoji="1" lang="zh-CN" altLang="en-US" sz="2000" dirty="0"/>
              <a:t> </a:t>
            </a:r>
            <a:r>
              <a:rPr kumimoji="1" lang="en-US" altLang="zh-CN" sz="2000" dirty="0"/>
              <a:t>distribution</a:t>
            </a:r>
            <a:r>
              <a:rPr kumimoji="1" lang="zh-CN" altLang="en-US" sz="2000" dirty="0"/>
              <a:t> </a:t>
            </a:r>
            <a:r>
              <a:rPr kumimoji="1" lang="en-US" altLang="zh-CN" sz="2000" dirty="0"/>
              <a:t>of</a:t>
            </a:r>
            <a:r>
              <a:rPr kumimoji="1" lang="zh-CN" altLang="en-US" sz="2000" dirty="0"/>
              <a:t> </a:t>
            </a:r>
            <a:r>
              <a:rPr kumimoji="1" lang="en-US" altLang="zh-CN" sz="2000" dirty="0"/>
              <a:t>auxin?</a:t>
            </a:r>
          </a:p>
          <a:p>
            <a:endParaRPr kumimoji="1" lang="en-US" altLang="zh-CN" sz="2000" dirty="0"/>
          </a:p>
          <a:p>
            <a:endParaRPr kumimoji="1" lang="zh-CN" altLang="en-US" dirty="0"/>
          </a:p>
        </p:txBody>
      </p:sp>
    </p:spTree>
    <p:extLst>
      <p:ext uri="{BB962C8B-B14F-4D97-AF65-F5344CB8AC3E}">
        <p14:creationId xmlns:p14="http://schemas.microsoft.com/office/powerpoint/2010/main" val="1948443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C7A6A3-903F-9348-8EE5-ADDEE17FEDA0}"/>
              </a:ext>
            </a:extLst>
          </p:cNvPr>
          <p:cNvSpPr>
            <a:spLocks noGrp="1"/>
          </p:cNvSpPr>
          <p:nvPr>
            <p:ph type="title"/>
          </p:nvPr>
        </p:nvSpPr>
        <p:spPr/>
        <p:txBody>
          <a:bodyPr/>
          <a:lstStyle/>
          <a:p>
            <a:pPr marL="571500" indent="-571500">
              <a:buBlip>
                <a:blip r:embed="rId2"/>
              </a:buBlip>
            </a:pPr>
            <a:r>
              <a:rPr kumimoji="1" lang="en-US" altLang="zh-CN" dirty="0"/>
              <a:t>Plant</a:t>
            </a:r>
            <a:r>
              <a:rPr kumimoji="1" lang="zh-CN" altLang="en-US" dirty="0"/>
              <a:t> </a:t>
            </a:r>
            <a:r>
              <a:rPr kumimoji="1" lang="en-US" altLang="zh-CN" dirty="0"/>
              <a:t>movement</a:t>
            </a:r>
            <a:endParaRPr kumimoji="1" lang="zh-CN" altLang="en-US" dirty="0"/>
          </a:p>
        </p:txBody>
      </p:sp>
      <p:sp>
        <p:nvSpPr>
          <p:cNvPr id="3" name="内容占位符 2">
            <a:extLst>
              <a:ext uri="{FF2B5EF4-FFF2-40B4-BE49-F238E27FC236}">
                <a16:creationId xmlns:a16="http://schemas.microsoft.com/office/drawing/2014/main" id="{2FD7D47A-452E-F440-A793-9E0A1D89CC1B}"/>
              </a:ext>
            </a:extLst>
          </p:cNvPr>
          <p:cNvSpPr>
            <a:spLocks noGrp="1"/>
          </p:cNvSpPr>
          <p:nvPr>
            <p:ph idx="1"/>
          </p:nvPr>
        </p:nvSpPr>
        <p:spPr>
          <a:xfrm>
            <a:off x="318356" y="1434206"/>
            <a:ext cx="8507288" cy="5257800"/>
          </a:xfrm>
        </p:spPr>
        <p:txBody>
          <a:bodyPr wrap="square">
            <a:noAutofit/>
          </a:bodyPr>
          <a:lstStyle/>
          <a:p>
            <a:pPr>
              <a:lnSpc>
                <a:spcPct val="120000"/>
              </a:lnSpc>
              <a:spcBef>
                <a:spcPts val="600"/>
              </a:spcBef>
            </a:pPr>
            <a:r>
              <a:rPr kumimoji="1" lang="en-US" altLang="zh-CN" sz="1800" dirty="0"/>
              <a:t>The most common movements</a:t>
            </a:r>
            <a:r>
              <a:rPr kumimoji="1" lang="zh-CN" altLang="en-US" sz="1800" dirty="0"/>
              <a:t> </a:t>
            </a:r>
            <a:r>
              <a:rPr kumimoji="1" lang="en-US" altLang="zh-CN" sz="1800" dirty="0"/>
              <a:t>in</a:t>
            </a:r>
            <a:r>
              <a:rPr kumimoji="1" lang="zh-CN" altLang="en-US" sz="1800" dirty="0"/>
              <a:t> </a:t>
            </a:r>
            <a:r>
              <a:rPr kumimoji="1" lang="en-US" altLang="zh-CN" sz="1800" dirty="0"/>
              <a:t>plants,</a:t>
            </a:r>
            <a:r>
              <a:rPr kumimoji="1" lang="zh-CN" altLang="en-US" sz="1800" dirty="0"/>
              <a:t> </a:t>
            </a:r>
            <a:r>
              <a:rPr kumimoji="1" lang="en-US" altLang="zh-CN" sz="1800" dirty="0"/>
              <a:t>however, are</a:t>
            </a:r>
            <a:r>
              <a:rPr kumimoji="1" lang="zh-CN" altLang="en-US" sz="1800" dirty="0"/>
              <a:t> </a:t>
            </a:r>
            <a:r>
              <a:rPr kumimoji="1" lang="en-US" altLang="zh-CN" sz="1800" dirty="0"/>
              <a:t>those</a:t>
            </a:r>
            <a:r>
              <a:rPr kumimoji="1" lang="zh-CN" altLang="en-US" sz="1800" dirty="0"/>
              <a:t> </a:t>
            </a:r>
            <a:r>
              <a:rPr kumimoji="1" lang="en-US" altLang="zh-CN" sz="1800" dirty="0"/>
              <a:t>initiated</a:t>
            </a:r>
            <a:r>
              <a:rPr kumimoji="1" lang="zh-CN" altLang="en-US" sz="1800" dirty="0"/>
              <a:t> </a:t>
            </a:r>
            <a:r>
              <a:rPr kumimoji="1" lang="en-US" altLang="zh-CN" sz="1800" dirty="0"/>
              <a:t>by external stimuli such as light and the force of gravity.</a:t>
            </a:r>
            <a:r>
              <a:rPr kumimoji="1" lang="zh-CN" altLang="en-US" sz="1800" dirty="0"/>
              <a:t> </a:t>
            </a:r>
            <a:r>
              <a:rPr kumimoji="1" lang="en-US" altLang="zh-CN" sz="1800" dirty="0"/>
              <a:t>Of these there are two kinds. </a:t>
            </a:r>
          </a:p>
          <a:p>
            <a:pPr>
              <a:lnSpc>
                <a:spcPct val="120000"/>
              </a:lnSpc>
              <a:spcBef>
                <a:spcPts val="600"/>
              </a:spcBef>
            </a:pPr>
            <a:r>
              <a:rPr kumimoji="1" lang="en-US" altLang="zh-CN" sz="1800" dirty="0"/>
              <a:t>In </a:t>
            </a:r>
            <a:r>
              <a:rPr kumimoji="1" lang="en-US" altLang="zh-CN" sz="1800" b="1" dirty="0"/>
              <a:t>nastic</a:t>
            </a:r>
            <a:r>
              <a:rPr kumimoji="1" lang="zh-CN" altLang="en-US" sz="1800" b="1" dirty="0"/>
              <a:t> </a:t>
            </a:r>
            <a:r>
              <a:rPr kumimoji="1" lang="en-US" altLang="zh-CN" sz="1800" b="1" dirty="0"/>
              <a:t>movements</a:t>
            </a:r>
            <a:r>
              <a:rPr kumimoji="1" lang="en-US" altLang="zh-CN" sz="1800" dirty="0"/>
              <a:t> (nasties), the stimulus</a:t>
            </a:r>
            <a:r>
              <a:rPr kumimoji="1" lang="zh-CN" altLang="en-US" sz="1800" dirty="0"/>
              <a:t> </a:t>
            </a:r>
            <a:r>
              <a:rPr kumimoji="1" lang="en-US" altLang="zh-CN" sz="1800" dirty="0"/>
              <a:t>usually has no</a:t>
            </a:r>
            <a:r>
              <a:rPr kumimoji="1" lang="zh-CN" altLang="en-US" sz="1800" dirty="0"/>
              <a:t> </a:t>
            </a:r>
            <a:r>
              <a:rPr kumimoji="1" lang="en-US" altLang="zh-CN" sz="1800" dirty="0"/>
              <a:t>directional qualities (such as a change in temperature), and the movement</a:t>
            </a:r>
            <a:r>
              <a:rPr kumimoji="1" lang="zh-CN" altLang="en-US" sz="1800" dirty="0"/>
              <a:t> </a:t>
            </a:r>
            <a:r>
              <a:rPr kumimoji="1" lang="en-US" altLang="zh-CN" sz="1800" dirty="0"/>
              <a:t>is therefore not related to the</a:t>
            </a:r>
            <a:r>
              <a:rPr kumimoji="1" lang="zh-CN" altLang="en-US" sz="1800" dirty="0"/>
              <a:t> </a:t>
            </a:r>
            <a:r>
              <a:rPr kumimoji="1" lang="en-US" altLang="zh-CN" sz="1800" dirty="0"/>
              <a:t>direction from</a:t>
            </a:r>
            <a:r>
              <a:rPr kumimoji="1" lang="zh-CN" altLang="en-US" sz="1800" dirty="0"/>
              <a:t> </a:t>
            </a:r>
            <a:r>
              <a:rPr kumimoji="1" lang="en-US" altLang="zh-CN" sz="1800" dirty="0"/>
              <a:t>which the stimulus comes.</a:t>
            </a:r>
          </a:p>
          <a:p>
            <a:pPr>
              <a:lnSpc>
                <a:spcPct val="120000"/>
              </a:lnSpc>
              <a:spcBef>
                <a:spcPts val="600"/>
              </a:spcBef>
            </a:pPr>
            <a:r>
              <a:rPr kumimoji="1" lang="en-US" altLang="zh-CN" sz="1800" dirty="0"/>
              <a:t>In </a:t>
            </a:r>
            <a:r>
              <a:rPr kumimoji="1" lang="en-US" altLang="zh-CN" sz="1800" b="1" dirty="0"/>
              <a:t>tropisms</a:t>
            </a:r>
            <a:r>
              <a:rPr kumimoji="1" lang="en-US" altLang="zh-CN" sz="1800" dirty="0"/>
              <a:t>, the stimulus has a direction (for instance,</a:t>
            </a:r>
            <a:r>
              <a:rPr kumimoji="1" lang="zh-CN" altLang="en-US" sz="1800" dirty="0"/>
              <a:t> </a:t>
            </a:r>
            <a:r>
              <a:rPr kumimoji="1" lang="en-US" altLang="zh-CN" sz="1800" dirty="0"/>
              <a:t>gravitational pull), and the plant movement direction is related to it.</a:t>
            </a:r>
          </a:p>
          <a:p>
            <a:pPr>
              <a:lnSpc>
                <a:spcPct val="120000"/>
              </a:lnSpc>
              <a:spcBef>
                <a:spcPts val="600"/>
              </a:spcBef>
            </a:pPr>
            <a:r>
              <a:rPr kumimoji="1" lang="en-US" altLang="zh-CN" sz="1800" dirty="0"/>
              <a:t>Nastic movements differ from tropic movements in that the direction of tropic responses depends on the direction of the stimulus, whereas the direction of nastic movements is independent of the stimulus's position.</a:t>
            </a:r>
          </a:p>
          <a:p>
            <a:pPr>
              <a:lnSpc>
                <a:spcPct val="120000"/>
              </a:lnSpc>
              <a:spcBef>
                <a:spcPts val="600"/>
              </a:spcBef>
            </a:pPr>
            <a:r>
              <a:rPr kumimoji="1" lang="en-US" altLang="zh-CN" sz="1800" dirty="0"/>
              <a:t>E.g.</a:t>
            </a:r>
            <a:r>
              <a:rPr kumimoji="1" lang="zh-CN" altLang="en-US" sz="1800" dirty="0"/>
              <a:t> </a:t>
            </a:r>
            <a:r>
              <a:rPr kumimoji="1" lang="en-US" altLang="zh-CN" sz="1800" dirty="0" err="1"/>
              <a:t>photonasty</a:t>
            </a:r>
            <a:r>
              <a:rPr kumimoji="1" lang="en-US" altLang="zh-CN" sz="1800" dirty="0"/>
              <a:t>,</a:t>
            </a:r>
            <a:r>
              <a:rPr kumimoji="1" lang="zh-CN" altLang="en-US" sz="1800" dirty="0"/>
              <a:t> </a:t>
            </a:r>
            <a:r>
              <a:rPr kumimoji="1" lang="en-US" altLang="zh-CN" sz="1800" dirty="0" err="1"/>
              <a:t>hydronasty</a:t>
            </a:r>
            <a:r>
              <a:rPr kumimoji="1" lang="en-US" altLang="zh-CN" sz="1800" dirty="0"/>
              <a:t>,</a:t>
            </a:r>
            <a:r>
              <a:rPr kumimoji="1" lang="zh-CN" altLang="en-US" sz="1800" dirty="0"/>
              <a:t> </a:t>
            </a:r>
            <a:r>
              <a:rPr kumimoji="1" lang="en-US" altLang="zh-CN" sz="1800" dirty="0" err="1"/>
              <a:t>thermonasty</a:t>
            </a:r>
            <a:r>
              <a:rPr kumimoji="1" lang="en-US" altLang="zh-CN" sz="1800" dirty="0"/>
              <a:t>,</a:t>
            </a:r>
            <a:r>
              <a:rPr kumimoji="1" lang="zh-CN" altLang="en-US" sz="1800" dirty="0"/>
              <a:t> </a:t>
            </a:r>
            <a:r>
              <a:rPr kumimoji="1" lang="en-US" altLang="zh-CN" sz="1800" dirty="0" err="1"/>
              <a:t>thigmonasty</a:t>
            </a:r>
            <a:r>
              <a:rPr kumimoji="1" lang="en-US" altLang="zh-CN" sz="1800" dirty="0"/>
              <a:t>,</a:t>
            </a:r>
            <a:r>
              <a:rPr kumimoji="1" lang="zh-CN" altLang="en-US" sz="1800" dirty="0"/>
              <a:t> </a:t>
            </a:r>
            <a:r>
              <a:rPr kumimoji="1" lang="en-US" altLang="zh-CN" sz="1800" dirty="0" err="1"/>
              <a:t>geonasty</a:t>
            </a:r>
            <a:r>
              <a:rPr kumimoji="1" lang="en-US" altLang="zh-CN" sz="1800" dirty="0"/>
              <a:t>,</a:t>
            </a:r>
            <a:r>
              <a:rPr kumimoji="1" lang="zh-CN" altLang="en-US" sz="1800" dirty="0"/>
              <a:t> </a:t>
            </a:r>
            <a:r>
              <a:rPr kumimoji="1" lang="en-US" altLang="zh-CN" sz="1800" dirty="0"/>
              <a:t>etc.</a:t>
            </a:r>
          </a:p>
          <a:p>
            <a:pPr>
              <a:lnSpc>
                <a:spcPct val="120000"/>
              </a:lnSpc>
              <a:spcBef>
                <a:spcPts val="600"/>
              </a:spcBef>
            </a:pPr>
            <a:r>
              <a:rPr lang="en-US" altLang="zh-CN" sz="1800" dirty="0"/>
              <a:t>The tropic movement is growth movement but nastic movement may or may not be growth movement.</a:t>
            </a:r>
          </a:p>
          <a:p>
            <a:pPr>
              <a:lnSpc>
                <a:spcPct val="120000"/>
              </a:lnSpc>
              <a:spcBef>
                <a:spcPts val="600"/>
              </a:spcBef>
            </a:pPr>
            <a:r>
              <a:rPr kumimoji="1" lang="en-US" altLang="zh-CN" sz="1800" dirty="0"/>
              <a:t>E.g.</a:t>
            </a:r>
            <a:r>
              <a:rPr kumimoji="1" lang="zh-CN" altLang="en-US" sz="1800" dirty="0"/>
              <a:t> </a:t>
            </a:r>
            <a:r>
              <a:rPr kumimoji="1" lang="en-US" altLang="zh-CN" sz="1800" dirty="0"/>
              <a:t>phototropism,</a:t>
            </a:r>
            <a:r>
              <a:rPr kumimoji="1" lang="zh-CN" altLang="en-US" sz="1800" dirty="0"/>
              <a:t> </a:t>
            </a:r>
            <a:r>
              <a:rPr kumimoji="1" lang="en-US" altLang="zh-CN" sz="1800" dirty="0"/>
              <a:t>hydrotropism,</a:t>
            </a:r>
            <a:r>
              <a:rPr kumimoji="1" lang="zh-CN" altLang="en-US" sz="1800" dirty="0"/>
              <a:t> </a:t>
            </a:r>
            <a:r>
              <a:rPr kumimoji="1" lang="en-US" altLang="zh-CN" sz="1800" dirty="0" err="1"/>
              <a:t>thermotropism</a:t>
            </a:r>
            <a:r>
              <a:rPr kumimoji="1" lang="en-US" altLang="zh-CN" sz="1800" dirty="0"/>
              <a:t>,</a:t>
            </a:r>
            <a:r>
              <a:rPr kumimoji="1" lang="zh-CN" altLang="en-US" sz="1800" dirty="0"/>
              <a:t> </a:t>
            </a:r>
            <a:r>
              <a:rPr kumimoji="1" lang="en-US" altLang="zh-CN" sz="1800" dirty="0" err="1"/>
              <a:t>thigmotropism</a:t>
            </a:r>
            <a:r>
              <a:rPr kumimoji="1" lang="en-US" altLang="zh-CN" sz="1800" dirty="0"/>
              <a:t>,</a:t>
            </a:r>
            <a:r>
              <a:rPr kumimoji="1" lang="zh-CN" altLang="en-US" sz="1800" dirty="0"/>
              <a:t> </a:t>
            </a:r>
            <a:r>
              <a:rPr kumimoji="1" lang="en-US" altLang="zh-CN" sz="1800" dirty="0"/>
              <a:t>geotropism,</a:t>
            </a:r>
            <a:r>
              <a:rPr kumimoji="1" lang="zh-CN" altLang="en-US" sz="1800" dirty="0"/>
              <a:t> </a:t>
            </a:r>
            <a:r>
              <a:rPr kumimoji="1" lang="en-US" altLang="zh-CN" sz="1800" dirty="0"/>
              <a:t>etc.</a:t>
            </a:r>
            <a:endParaRPr kumimoji="1" lang="zh-CN" altLang="en-US" sz="1800" dirty="0"/>
          </a:p>
        </p:txBody>
      </p:sp>
    </p:spTree>
    <p:extLst>
      <p:ext uri="{BB962C8B-B14F-4D97-AF65-F5344CB8AC3E}">
        <p14:creationId xmlns:p14="http://schemas.microsoft.com/office/powerpoint/2010/main" val="1196321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DD360A-AD68-E449-9055-8371CE5F2683}"/>
              </a:ext>
            </a:extLst>
          </p:cNvPr>
          <p:cNvSpPr>
            <a:spLocks noGrp="1"/>
          </p:cNvSpPr>
          <p:nvPr>
            <p:ph type="title"/>
          </p:nvPr>
        </p:nvSpPr>
        <p:spPr>
          <a:xfrm>
            <a:off x="5148064" y="543570"/>
            <a:ext cx="3872717" cy="1930226"/>
          </a:xfrm>
        </p:spPr>
        <p:txBody>
          <a:bodyPr>
            <a:normAutofit/>
          </a:bodyPr>
          <a:lstStyle/>
          <a:p>
            <a:pPr marL="571500" indent="-571500">
              <a:buBlip>
                <a:blip r:embed="rId2"/>
              </a:buBlip>
            </a:pPr>
            <a:r>
              <a:rPr lang="en-US" altLang="zh-CN" sz="2400" b="1" dirty="0"/>
              <a:t>How is the movement of leaves of the sensitive plant different from the movement of a shoot towards light?</a:t>
            </a:r>
            <a:endParaRPr kumimoji="1" lang="zh-CN" altLang="en-US" sz="2400" dirty="0"/>
          </a:p>
        </p:txBody>
      </p:sp>
      <p:pic>
        <p:nvPicPr>
          <p:cNvPr id="4" name="图片 3">
            <a:extLst>
              <a:ext uri="{FF2B5EF4-FFF2-40B4-BE49-F238E27FC236}">
                <a16:creationId xmlns:a16="http://schemas.microsoft.com/office/drawing/2014/main" id="{897677E7-BB87-5A40-958B-31E570E69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392" y="3538976"/>
            <a:ext cx="5472608" cy="3302819"/>
          </a:xfrm>
          <a:prstGeom prst="rect">
            <a:avLst/>
          </a:prstGeom>
        </p:spPr>
      </p:pic>
      <p:pic>
        <p:nvPicPr>
          <p:cNvPr id="6" name="图片 5">
            <a:extLst>
              <a:ext uri="{FF2B5EF4-FFF2-40B4-BE49-F238E27FC236}">
                <a16:creationId xmlns:a16="http://schemas.microsoft.com/office/drawing/2014/main" id="{0F0333E2-2EBB-BE4E-858A-96A540C5C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1" y="28418"/>
            <a:ext cx="5264291" cy="3294219"/>
          </a:xfrm>
          <a:prstGeom prst="rect">
            <a:avLst/>
          </a:prstGeom>
        </p:spPr>
      </p:pic>
    </p:spTree>
    <p:extLst>
      <p:ext uri="{BB962C8B-B14F-4D97-AF65-F5344CB8AC3E}">
        <p14:creationId xmlns:p14="http://schemas.microsoft.com/office/powerpoint/2010/main" val="3109169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960" y="100499"/>
            <a:ext cx="2881904" cy="1143000"/>
          </a:xfrm>
        </p:spPr>
        <p:txBody>
          <a:bodyPr/>
          <a:lstStyle/>
          <a:p>
            <a:r>
              <a:rPr lang="en-GB" dirty="0"/>
              <a:t>Tropisms</a:t>
            </a:r>
          </a:p>
        </p:txBody>
      </p:sp>
      <p:sp>
        <p:nvSpPr>
          <p:cNvPr id="3" name="Content Placeholder 2"/>
          <p:cNvSpPr>
            <a:spLocks noGrp="1"/>
          </p:cNvSpPr>
          <p:nvPr>
            <p:ph idx="1"/>
          </p:nvPr>
        </p:nvSpPr>
        <p:spPr>
          <a:xfrm>
            <a:off x="457200" y="1356811"/>
            <a:ext cx="8229600" cy="2980928"/>
          </a:xfrm>
        </p:spPr>
        <p:txBody>
          <a:bodyPr>
            <a:normAutofit/>
          </a:bodyPr>
          <a:lstStyle/>
          <a:p>
            <a:r>
              <a:rPr lang="en-GB" sz="2400" dirty="0"/>
              <a:t>In plants, a tropism is </a:t>
            </a:r>
            <a:r>
              <a:rPr lang="en-GB" sz="2400" b="1" dirty="0"/>
              <a:t>a</a:t>
            </a:r>
            <a:r>
              <a:rPr lang="zh-CN" altLang="en-US" sz="2400" b="1" dirty="0"/>
              <a:t> </a:t>
            </a:r>
            <a:r>
              <a:rPr lang="en-GB" sz="2400" b="1" dirty="0"/>
              <a:t>growth response to a stimulus, e.g. light or gravity.</a:t>
            </a:r>
          </a:p>
          <a:p>
            <a:r>
              <a:rPr lang="en-US" altLang="zh-CN" sz="2400" dirty="0"/>
              <a:t>When</a:t>
            </a:r>
            <a:r>
              <a:rPr lang="zh-CN" altLang="en-US" sz="2400" dirty="0"/>
              <a:t> </a:t>
            </a:r>
            <a:r>
              <a:rPr lang="en-US" altLang="zh-CN" sz="2400" dirty="0"/>
              <a:t>plant</a:t>
            </a:r>
            <a:r>
              <a:rPr lang="zh-CN" altLang="en-US" sz="2400" dirty="0"/>
              <a:t> </a:t>
            </a:r>
            <a:r>
              <a:rPr lang="en-US" altLang="zh-CN" sz="2400" dirty="0"/>
              <a:t>grows</a:t>
            </a:r>
            <a:r>
              <a:rPr lang="zh-CN" altLang="en-US" sz="2400" dirty="0"/>
              <a:t> </a:t>
            </a:r>
            <a:r>
              <a:rPr lang="en-US" altLang="zh-CN" sz="2400" dirty="0"/>
              <a:t>towards</a:t>
            </a:r>
            <a:r>
              <a:rPr lang="zh-CN" altLang="en-US" sz="2400" dirty="0"/>
              <a:t> </a:t>
            </a:r>
            <a:r>
              <a:rPr lang="en-US" altLang="zh-CN" sz="2400" dirty="0"/>
              <a:t>a</a:t>
            </a:r>
            <a:r>
              <a:rPr lang="zh-CN" altLang="en-US" sz="2400" dirty="0"/>
              <a:t> </a:t>
            </a:r>
            <a:r>
              <a:rPr lang="en-US" altLang="zh-CN" sz="2400" dirty="0"/>
              <a:t>stimulus,</a:t>
            </a:r>
            <a:r>
              <a:rPr lang="zh-CN" altLang="en-US" sz="2400" dirty="0"/>
              <a:t> </a:t>
            </a:r>
            <a:r>
              <a:rPr lang="en-US" altLang="zh-CN" sz="2400" dirty="0"/>
              <a:t>we</a:t>
            </a:r>
            <a:r>
              <a:rPr lang="zh-CN" altLang="en-US" sz="2400" dirty="0"/>
              <a:t> </a:t>
            </a:r>
            <a:r>
              <a:rPr lang="en-US" altLang="zh-CN" sz="2400" dirty="0"/>
              <a:t>say</a:t>
            </a:r>
            <a:r>
              <a:rPr lang="zh-CN" altLang="en-US" sz="2400" dirty="0"/>
              <a:t> </a:t>
            </a:r>
            <a:r>
              <a:rPr lang="en-US" altLang="zh-CN" sz="2400" dirty="0"/>
              <a:t>it</a:t>
            </a:r>
            <a:r>
              <a:rPr lang="zh-CN" altLang="en-US" sz="2400" dirty="0"/>
              <a:t> </a:t>
            </a:r>
            <a:r>
              <a:rPr lang="en-US" altLang="zh-CN" sz="2400" dirty="0"/>
              <a:t>has</a:t>
            </a:r>
            <a:r>
              <a:rPr lang="zh-CN" altLang="en-US" sz="2400" dirty="0"/>
              <a:t> </a:t>
            </a:r>
            <a:r>
              <a:rPr lang="en-US" altLang="zh-CN" sz="2400" dirty="0"/>
              <a:t>positive</a:t>
            </a:r>
            <a:r>
              <a:rPr lang="zh-CN" altLang="en-US" sz="2400" dirty="0"/>
              <a:t> </a:t>
            </a:r>
            <a:r>
              <a:rPr lang="en-US" altLang="zh-CN" sz="2400" dirty="0"/>
              <a:t>response.</a:t>
            </a:r>
            <a:r>
              <a:rPr lang="zh-CN" altLang="en-US" sz="2400" dirty="0"/>
              <a:t> </a:t>
            </a:r>
            <a:r>
              <a:rPr lang="en-US" altLang="zh-CN" sz="2400" dirty="0"/>
              <a:t>E.g.</a:t>
            </a:r>
            <a:r>
              <a:rPr lang="zh-CN" altLang="en-US" sz="2400" dirty="0"/>
              <a:t> </a:t>
            </a:r>
            <a:r>
              <a:rPr lang="en-US" altLang="zh-CN" sz="2400" dirty="0"/>
              <a:t>shoot</a:t>
            </a:r>
            <a:r>
              <a:rPr lang="zh-CN" altLang="en-US" sz="2400" dirty="0"/>
              <a:t> </a:t>
            </a:r>
            <a:r>
              <a:rPr lang="en-US" altLang="zh-CN" sz="2400" dirty="0"/>
              <a:t>has</a:t>
            </a:r>
            <a:r>
              <a:rPr lang="zh-CN" altLang="en-US" sz="2400" dirty="0"/>
              <a:t> </a:t>
            </a:r>
            <a:r>
              <a:rPr lang="en-US" altLang="zh-CN" sz="2400" b="1" dirty="0"/>
              <a:t>positive</a:t>
            </a:r>
            <a:r>
              <a:rPr lang="zh-CN" altLang="en-US" sz="2400" dirty="0"/>
              <a:t> </a:t>
            </a:r>
            <a:r>
              <a:rPr lang="en-US" altLang="zh-CN" sz="2400" dirty="0"/>
              <a:t>phototropism.</a:t>
            </a:r>
            <a:endParaRPr lang="en-US" sz="2400" dirty="0"/>
          </a:p>
        </p:txBody>
      </p:sp>
      <p:pic>
        <p:nvPicPr>
          <p:cNvPr id="5" name="Picture 4" descr="Phototropism.jpg"/>
          <p:cNvPicPr>
            <a:picLocks noChangeAspect="1"/>
          </p:cNvPicPr>
          <p:nvPr/>
        </p:nvPicPr>
        <p:blipFill>
          <a:blip r:embed="rId2" cstate="print"/>
          <a:stretch>
            <a:fillRect/>
          </a:stretch>
        </p:blipFill>
        <p:spPr>
          <a:xfrm>
            <a:off x="7010150" y="3362941"/>
            <a:ext cx="2139529" cy="2852705"/>
          </a:xfrm>
          <a:prstGeom prst="rect">
            <a:avLst/>
          </a:prstGeom>
        </p:spPr>
      </p:pic>
      <p:pic>
        <p:nvPicPr>
          <p:cNvPr id="7" name="图片 6">
            <a:extLst>
              <a:ext uri="{FF2B5EF4-FFF2-40B4-BE49-F238E27FC236}">
                <a16:creationId xmlns:a16="http://schemas.microsoft.com/office/drawing/2014/main" id="{7D8A806A-9658-5C41-8398-121FDEA641AD}"/>
              </a:ext>
            </a:extLst>
          </p:cNvPr>
          <p:cNvPicPr>
            <a:picLocks noChangeAspect="1"/>
          </p:cNvPicPr>
          <p:nvPr/>
        </p:nvPicPr>
        <p:blipFill>
          <a:blip r:embed="rId3"/>
          <a:stretch>
            <a:fillRect/>
          </a:stretch>
        </p:blipFill>
        <p:spPr>
          <a:xfrm>
            <a:off x="-5679" y="4005064"/>
            <a:ext cx="5292080" cy="2665284"/>
          </a:xfrm>
          <a:prstGeom prst="rect">
            <a:avLst/>
          </a:prstGeom>
        </p:spPr>
      </p:pic>
      <p:pic>
        <p:nvPicPr>
          <p:cNvPr id="4" name="Picture 3" descr="phototropism_5.bmp"/>
          <p:cNvPicPr>
            <a:picLocks noChangeAspect="1"/>
          </p:cNvPicPr>
          <p:nvPr/>
        </p:nvPicPr>
        <p:blipFill>
          <a:blip r:embed="rId4" cstate="print"/>
          <a:stretch>
            <a:fillRect/>
          </a:stretch>
        </p:blipFill>
        <p:spPr>
          <a:xfrm>
            <a:off x="4932040" y="3478605"/>
            <a:ext cx="1944216" cy="1737193"/>
          </a:xfrm>
          <a:prstGeom prst="rect">
            <a:avLst/>
          </a:prstGeom>
        </p:spPr>
      </p:pic>
      <p:sp>
        <p:nvSpPr>
          <p:cNvPr id="8" name="Oval 5">
            <a:extLst>
              <a:ext uri="{FF2B5EF4-FFF2-40B4-BE49-F238E27FC236}">
                <a16:creationId xmlns:a16="http://schemas.microsoft.com/office/drawing/2014/main" id="{887E844D-6FF0-384D-BD26-AFDE875F3F72}"/>
              </a:ext>
            </a:extLst>
          </p:cNvPr>
          <p:cNvSpPr/>
          <p:nvPr/>
        </p:nvSpPr>
        <p:spPr>
          <a:xfrm>
            <a:off x="3722061" y="3362760"/>
            <a:ext cx="725759" cy="60204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文本框 8">
            <a:extLst>
              <a:ext uri="{FF2B5EF4-FFF2-40B4-BE49-F238E27FC236}">
                <a16:creationId xmlns:a16="http://schemas.microsoft.com/office/drawing/2014/main" id="{7C76807D-4BA2-1749-B610-F9E23A7F04CB}"/>
              </a:ext>
            </a:extLst>
          </p:cNvPr>
          <p:cNvSpPr txBox="1"/>
          <p:nvPr/>
        </p:nvSpPr>
        <p:spPr>
          <a:xfrm>
            <a:off x="6927786" y="6405212"/>
            <a:ext cx="2304256" cy="369332"/>
          </a:xfrm>
          <a:prstGeom prst="rect">
            <a:avLst/>
          </a:prstGeom>
          <a:noFill/>
        </p:spPr>
        <p:txBody>
          <a:bodyPr wrap="square" rtlCol="0">
            <a:spAutoFit/>
          </a:bodyPr>
          <a:lstStyle/>
          <a:p>
            <a:r>
              <a:rPr kumimoji="1" lang="en-US" altLang="zh-CN" dirty="0"/>
              <a:t>phototropism</a:t>
            </a:r>
            <a:endParaRPr kumimoji="1" lang="zh-CN" altLang="en-US" dirty="0"/>
          </a:p>
        </p:txBody>
      </p:sp>
      <p:sp>
        <p:nvSpPr>
          <p:cNvPr id="10" name="文本框 9">
            <a:extLst>
              <a:ext uri="{FF2B5EF4-FFF2-40B4-BE49-F238E27FC236}">
                <a16:creationId xmlns:a16="http://schemas.microsoft.com/office/drawing/2014/main" id="{237E8437-6F96-BA4F-99A3-A9A7476DB39F}"/>
              </a:ext>
            </a:extLst>
          </p:cNvPr>
          <p:cNvSpPr txBox="1"/>
          <p:nvPr/>
        </p:nvSpPr>
        <p:spPr>
          <a:xfrm>
            <a:off x="457200" y="3863180"/>
            <a:ext cx="2183161" cy="369332"/>
          </a:xfrm>
          <a:prstGeom prst="rect">
            <a:avLst/>
          </a:prstGeom>
          <a:noFill/>
        </p:spPr>
        <p:txBody>
          <a:bodyPr wrap="square" rtlCol="0">
            <a:spAutoFit/>
          </a:bodyPr>
          <a:lstStyle/>
          <a:p>
            <a:r>
              <a:rPr kumimoji="1" lang="en-US" altLang="zh-CN" dirty="0"/>
              <a:t>hydrotropism</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20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2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1DAB55-7C56-214B-B725-9E2A2D35E3B1}"/>
              </a:ext>
            </a:extLst>
          </p:cNvPr>
          <p:cNvPicPr>
            <a:picLocks noChangeAspect="1"/>
          </p:cNvPicPr>
          <p:nvPr/>
        </p:nvPicPr>
        <p:blipFill rotWithShape="1">
          <a:blip r:embed="rId3"/>
          <a:srcRect t="18117"/>
          <a:stretch/>
        </p:blipFill>
        <p:spPr>
          <a:xfrm>
            <a:off x="-21774" y="1268760"/>
            <a:ext cx="9144000" cy="5615498"/>
          </a:xfrm>
          <a:prstGeom prst="rect">
            <a:avLst/>
          </a:prstGeom>
        </p:spPr>
      </p:pic>
      <p:sp>
        <p:nvSpPr>
          <p:cNvPr id="3" name="文本框 2">
            <a:extLst>
              <a:ext uri="{FF2B5EF4-FFF2-40B4-BE49-F238E27FC236}">
                <a16:creationId xmlns:a16="http://schemas.microsoft.com/office/drawing/2014/main" id="{3221BE97-2A09-1041-B213-225D273B820F}"/>
              </a:ext>
            </a:extLst>
          </p:cNvPr>
          <p:cNvSpPr txBox="1"/>
          <p:nvPr/>
        </p:nvSpPr>
        <p:spPr>
          <a:xfrm>
            <a:off x="7271792" y="1340768"/>
            <a:ext cx="1872208" cy="1477328"/>
          </a:xfrm>
          <a:prstGeom prst="rect">
            <a:avLst/>
          </a:prstGeom>
          <a:noFill/>
        </p:spPr>
        <p:txBody>
          <a:bodyPr wrap="square" rtlCol="0">
            <a:spAutoFit/>
          </a:bodyPr>
          <a:lstStyle/>
          <a:p>
            <a:r>
              <a:rPr kumimoji="1" lang="en-US" altLang="zh-CN" dirty="0"/>
              <a:t>Conclusion:</a:t>
            </a:r>
          </a:p>
          <a:p>
            <a:r>
              <a:rPr kumimoji="1" lang="en-US" altLang="zh-CN" dirty="0"/>
              <a:t>The tip of the coleoptile was necessary for phototropism.</a:t>
            </a:r>
          </a:p>
        </p:txBody>
      </p:sp>
      <p:sp>
        <p:nvSpPr>
          <p:cNvPr id="4" name="文本框 3">
            <a:extLst>
              <a:ext uri="{FF2B5EF4-FFF2-40B4-BE49-F238E27FC236}">
                <a16:creationId xmlns:a16="http://schemas.microsoft.com/office/drawing/2014/main" id="{D43E0EDF-821E-5C4F-9AAE-AAF68A4EC37D}"/>
              </a:ext>
            </a:extLst>
          </p:cNvPr>
          <p:cNvSpPr txBox="1"/>
          <p:nvPr/>
        </p:nvSpPr>
        <p:spPr>
          <a:xfrm>
            <a:off x="0" y="5157192"/>
            <a:ext cx="2483768" cy="1477328"/>
          </a:xfrm>
          <a:prstGeom prst="rect">
            <a:avLst/>
          </a:prstGeom>
          <a:noFill/>
        </p:spPr>
        <p:txBody>
          <a:bodyPr wrap="square" rtlCol="0">
            <a:spAutoFit/>
          </a:bodyPr>
          <a:lstStyle/>
          <a:p>
            <a:r>
              <a:rPr kumimoji="1" lang="en-US" altLang="zh-CN" dirty="0"/>
              <a:t>Conclusion:</a:t>
            </a:r>
          </a:p>
          <a:p>
            <a:r>
              <a:rPr kumimoji="1" lang="en-US" altLang="zh-CN" dirty="0"/>
              <a:t>The</a:t>
            </a:r>
            <a:r>
              <a:rPr kumimoji="1" lang="zh-CN" altLang="en-US" dirty="0"/>
              <a:t> </a:t>
            </a:r>
            <a:r>
              <a:rPr kumimoji="1" lang="en-US" altLang="zh-CN" dirty="0"/>
              <a:t>growth</a:t>
            </a:r>
            <a:r>
              <a:rPr kumimoji="1" lang="zh-CN" altLang="en-US" dirty="0"/>
              <a:t> </a:t>
            </a:r>
            <a:r>
              <a:rPr kumimoji="1" lang="en-US" altLang="zh-CN" dirty="0"/>
              <a:t>stimulus</a:t>
            </a:r>
            <a:r>
              <a:rPr kumimoji="1" lang="zh-CN" altLang="en-US" dirty="0"/>
              <a:t> </a:t>
            </a:r>
            <a:r>
              <a:rPr kumimoji="1" lang="en-US" altLang="zh-CN" dirty="0"/>
              <a:t>can</a:t>
            </a:r>
            <a:r>
              <a:rPr kumimoji="1" lang="zh-CN" altLang="en-US" dirty="0"/>
              <a:t> </a:t>
            </a:r>
            <a:r>
              <a:rPr kumimoji="1" lang="en-US" altLang="zh-CN" dirty="0"/>
              <a:t>pass</a:t>
            </a:r>
            <a:r>
              <a:rPr kumimoji="1" lang="zh-CN" altLang="en-US" dirty="0"/>
              <a:t> </a:t>
            </a:r>
            <a:r>
              <a:rPr kumimoji="1" lang="en-US" altLang="zh-CN" dirty="0"/>
              <a:t>through</a:t>
            </a:r>
            <a:r>
              <a:rPr kumimoji="1" lang="zh-CN" altLang="en-US" dirty="0"/>
              <a:t> </a:t>
            </a:r>
            <a:r>
              <a:rPr kumimoji="1" lang="en-US" altLang="zh-CN" dirty="0"/>
              <a:t>gelatin</a:t>
            </a:r>
            <a:r>
              <a:rPr kumimoji="1" lang="zh-CN" altLang="en-US" dirty="0"/>
              <a:t> </a:t>
            </a:r>
            <a:r>
              <a:rPr kumimoji="1" lang="en-US" altLang="zh-CN" dirty="0"/>
              <a:t>but</a:t>
            </a:r>
            <a:r>
              <a:rPr kumimoji="1" lang="zh-CN" altLang="en-US" dirty="0"/>
              <a:t> </a:t>
            </a:r>
            <a:r>
              <a:rPr kumimoji="1" lang="en-US" altLang="zh-CN" dirty="0"/>
              <a:t>not</a:t>
            </a:r>
            <a:r>
              <a:rPr kumimoji="1" lang="zh-CN" altLang="en-US" dirty="0"/>
              <a:t> </a:t>
            </a:r>
            <a:r>
              <a:rPr kumimoji="1" lang="en-US" altLang="zh-CN" dirty="0"/>
              <a:t>water</a:t>
            </a:r>
            <a:r>
              <a:rPr kumimoji="1" lang="zh-CN" altLang="en-US" dirty="0"/>
              <a:t> </a:t>
            </a:r>
            <a:r>
              <a:rPr kumimoji="1" lang="en-US" altLang="zh-CN" dirty="0"/>
              <a:t>impermeable</a:t>
            </a:r>
            <a:r>
              <a:rPr kumimoji="1" lang="zh-CN" altLang="en-US" dirty="0"/>
              <a:t> </a:t>
            </a:r>
            <a:r>
              <a:rPr kumimoji="1" lang="en-US" altLang="zh-CN" dirty="0"/>
              <a:t>barriers</a:t>
            </a:r>
            <a:r>
              <a:rPr kumimoji="1" lang="zh-CN" altLang="en-US" dirty="0"/>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mica.</a:t>
            </a:r>
            <a:r>
              <a:rPr kumimoji="1" lang="zh-CN" altLang="en-US" dirty="0"/>
              <a:t> </a:t>
            </a:r>
          </a:p>
        </p:txBody>
      </p:sp>
      <p:pic>
        <p:nvPicPr>
          <p:cNvPr id="5" name="图片 4">
            <a:extLst>
              <a:ext uri="{FF2B5EF4-FFF2-40B4-BE49-F238E27FC236}">
                <a16:creationId xmlns:a16="http://schemas.microsoft.com/office/drawing/2014/main" id="{2CFFE504-1243-5345-B06A-A3AA6DE170F8}"/>
              </a:ext>
            </a:extLst>
          </p:cNvPr>
          <p:cNvPicPr>
            <a:picLocks noChangeAspect="1"/>
          </p:cNvPicPr>
          <p:nvPr/>
        </p:nvPicPr>
        <p:blipFill rotWithShape="1">
          <a:blip r:embed="rId3"/>
          <a:srcRect l="56996" t="25728" r="35917" b="70072"/>
          <a:stretch/>
        </p:blipFill>
        <p:spPr>
          <a:xfrm>
            <a:off x="8474154" y="4333086"/>
            <a:ext cx="648072" cy="288032"/>
          </a:xfrm>
          <a:prstGeom prst="rect">
            <a:avLst/>
          </a:prstGeom>
        </p:spPr>
      </p:pic>
      <p:sp>
        <p:nvSpPr>
          <p:cNvPr id="6" name="矩形 5">
            <a:extLst>
              <a:ext uri="{FF2B5EF4-FFF2-40B4-BE49-F238E27FC236}">
                <a16:creationId xmlns:a16="http://schemas.microsoft.com/office/drawing/2014/main" id="{EA1859A7-2E9B-354F-9BCB-02CB843AE3B8}"/>
              </a:ext>
            </a:extLst>
          </p:cNvPr>
          <p:cNvSpPr/>
          <p:nvPr/>
        </p:nvSpPr>
        <p:spPr>
          <a:xfrm>
            <a:off x="197768" y="694437"/>
            <a:ext cx="4572000" cy="646331"/>
          </a:xfrm>
          <a:prstGeom prst="rect">
            <a:avLst/>
          </a:prstGeom>
        </p:spPr>
        <p:txBody>
          <a:bodyPr>
            <a:spAutoFit/>
          </a:bodyPr>
          <a:lstStyle/>
          <a:p>
            <a:r>
              <a:rPr lang="en-US" altLang="zh-CN" dirty="0">
                <a:solidFill>
                  <a:srgbClr val="000000"/>
                </a:solidFill>
                <a:latin typeface="Times New Roman" panose="02020603050405020304" pitchFamily="18" charset="0"/>
              </a:rPr>
              <a:t>coleoptiles (the protective sheath around the embryonic shoot in grass seeds)</a:t>
            </a:r>
            <a:endParaRPr lang="zh-CN" altLang="en-US" dirty="0"/>
          </a:p>
        </p:txBody>
      </p:sp>
      <p:sp>
        <p:nvSpPr>
          <p:cNvPr id="7" name="标题 6">
            <a:extLst>
              <a:ext uri="{FF2B5EF4-FFF2-40B4-BE49-F238E27FC236}">
                <a16:creationId xmlns:a16="http://schemas.microsoft.com/office/drawing/2014/main" id="{5CB04F79-F8A8-B94C-9D74-D4F0C5CE2AB4}"/>
              </a:ext>
            </a:extLst>
          </p:cNvPr>
          <p:cNvSpPr>
            <a:spLocks noGrp="1"/>
          </p:cNvSpPr>
          <p:nvPr>
            <p:ph type="title"/>
          </p:nvPr>
        </p:nvSpPr>
        <p:spPr>
          <a:xfrm>
            <a:off x="2627784" y="11773"/>
            <a:ext cx="6170406" cy="1143000"/>
          </a:xfrm>
        </p:spPr>
        <p:txBody>
          <a:bodyPr>
            <a:normAutofit fontScale="90000"/>
          </a:bodyPr>
          <a:lstStyle/>
          <a:p>
            <a:r>
              <a:rPr kumimoji="1" lang="en-US" altLang="zh-CN" dirty="0"/>
              <a:t>Early</a:t>
            </a:r>
            <a:r>
              <a:rPr kumimoji="1" lang="zh-CN" altLang="en-US" dirty="0"/>
              <a:t> </a:t>
            </a:r>
            <a:r>
              <a:rPr kumimoji="1" lang="en-US" altLang="zh-CN" dirty="0"/>
              <a:t>experiments</a:t>
            </a:r>
            <a:r>
              <a:rPr kumimoji="1" lang="zh-CN" altLang="en-US" dirty="0"/>
              <a:t> </a:t>
            </a:r>
            <a:r>
              <a:rPr kumimoji="1" lang="en-US" altLang="zh-CN" dirty="0"/>
              <a:t>in</a:t>
            </a:r>
            <a:r>
              <a:rPr kumimoji="1" lang="zh-CN" altLang="en-US" dirty="0"/>
              <a:t> </a:t>
            </a:r>
            <a:r>
              <a:rPr kumimoji="1" lang="en-US" altLang="zh-CN" dirty="0"/>
              <a:t>auxin</a:t>
            </a:r>
            <a:r>
              <a:rPr kumimoji="1" lang="zh-CN" altLang="en-US" dirty="0"/>
              <a:t> </a:t>
            </a:r>
            <a:r>
              <a:rPr kumimoji="1" lang="en-US" altLang="zh-CN" dirty="0"/>
              <a:t>discovery</a:t>
            </a:r>
            <a:endParaRPr kumimoji="1" lang="zh-CN" altLang="en-US" dirty="0"/>
          </a:p>
        </p:txBody>
      </p:sp>
    </p:spTree>
    <p:extLst>
      <p:ext uri="{BB962C8B-B14F-4D97-AF65-F5344CB8AC3E}">
        <p14:creationId xmlns:p14="http://schemas.microsoft.com/office/powerpoint/2010/main" val="106455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1067514"/>
            <a:ext cx="9144000" cy="5817870"/>
          </a:xfrm>
          <a:prstGeom prst="rect">
            <a:avLst/>
          </a:prstGeom>
        </p:spPr>
      </p:pic>
      <p:sp>
        <p:nvSpPr>
          <p:cNvPr id="4" name="Title 1"/>
          <p:cNvSpPr txBox="1">
            <a:spLocks/>
          </p:cNvSpPr>
          <p:nvPr/>
        </p:nvSpPr>
        <p:spPr>
          <a:xfrm>
            <a:off x="611560" y="116632"/>
            <a:ext cx="8229600" cy="11430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a:t>Early</a:t>
            </a:r>
            <a:r>
              <a:rPr lang="zh-CN" altLang="en-US" dirty="0"/>
              <a:t> </a:t>
            </a:r>
            <a:r>
              <a:rPr lang="en-US" altLang="zh-CN" dirty="0"/>
              <a:t>experiments</a:t>
            </a:r>
            <a:r>
              <a:rPr lang="zh-CN" altLang="en-US" dirty="0"/>
              <a:t> </a:t>
            </a:r>
            <a:r>
              <a:rPr lang="en-US" altLang="zh-CN" dirty="0"/>
              <a:t>in</a:t>
            </a:r>
            <a:r>
              <a:rPr lang="zh-CN" altLang="en-US" dirty="0"/>
              <a:t> </a:t>
            </a:r>
            <a:r>
              <a:rPr lang="en-US" altLang="zh-CN" dirty="0"/>
              <a:t>auxin</a:t>
            </a:r>
            <a:r>
              <a:rPr lang="zh-CN" altLang="en-US" dirty="0"/>
              <a:t> </a:t>
            </a:r>
            <a:r>
              <a:rPr lang="en-US" altLang="zh-CN" dirty="0"/>
              <a:t>discovery</a:t>
            </a:r>
            <a:endParaRPr lang="en-GB" dirty="0"/>
          </a:p>
        </p:txBody>
      </p:sp>
      <p:sp>
        <p:nvSpPr>
          <p:cNvPr id="2" name="文本框 1">
            <a:extLst>
              <a:ext uri="{FF2B5EF4-FFF2-40B4-BE49-F238E27FC236}">
                <a16:creationId xmlns:a16="http://schemas.microsoft.com/office/drawing/2014/main" id="{989B7AB8-C1D2-6F4D-9210-4B0BCEEF2BBB}"/>
              </a:ext>
            </a:extLst>
          </p:cNvPr>
          <p:cNvSpPr txBox="1"/>
          <p:nvPr/>
        </p:nvSpPr>
        <p:spPr>
          <a:xfrm>
            <a:off x="5004048" y="1412776"/>
            <a:ext cx="3837112" cy="369332"/>
          </a:xfrm>
          <a:prstGeom prst="rect">
            <a:avLst/>
          </a:prstGeom>
          <a:noFill/>
        </p:spPr>
        <p:txBody>
          <a:bodyPr wrap="square" rtlCol="0">
            <a:spAutoFit/>
          </a:bodyPr>
          <a:lstStyle/>
          <a:p>
            <a:r>
              <a:rPr kumimoji="1" lang="en-US" altLang="zh-CN" dirty="0"/>
              <a:t>Unilateral/</a:t>
            </a:r>
            <a:r>
              <a:rPr kumimoji="1" lang="zh-CN" altLang="en-US" dirty="0"/>
              <a:t> </a:t>
            </a:r>
            <a:r>
              <a:rPr kumimoji="1" lang="en-US" altLang="zh-CN" dirty="0"/>
              <a:t>unidirectional</a:t>
            </a:r>
            <a:r>
              <a:rPr kumimoji="1" lang="zh-CN" altLang="en-US" dirty="0"/>
              <a:t> </a:t>
            </a:r>
            <a:r>
              <a:rPr kumimoji="1" lang="en-US" altLang="zh-CN" dirty="0"/>
              <a:t>light</a:t>
            </a:r>
            <a:endParaRPr kumimoji="1" lang="zh-CN" altLang="en-US" dirty="0"/>
          </a:p>
        </p:txBody>
      </p:sp>
      <p:sp>
        <p:nvSpPr>
          <p:cNvPr id="5" name="矩形 4">
            <a:extLst>
              <a:ext uri="{FF2B5EF4-FFF2-40B4-BE49-F238E27FC236}">
                <a16:creationId xmlns:a16="http://schemas.microsoft.com/office/drawing/2014/main" id="{7D39A138-8EE5-3D41-A1BD-D75B19CE85EA}"/>
              </a:ext>
            </a:extLst>
          </p:cNvPr>
          <p:cNvSpPr/>
          <p:nvPr/>
        </p:nvSpPr>
        <p:spPr>
          <a:xfrm>
            <a:off x="5292080" y="2636912"/>
            <a:ext cx="1296144" cy="39604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08324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163DC-CD5A-4C41-9EEA-0CBFD51F7FAB}"/>
              </a:ext>
            </a:extLst>
          </p:cNvPr>
          <p:cNvSpPr>
            <a:spLocks noGrp="1"/>
          </p:cNvSpPr>
          <p:nvPr>
            <p:ph type="title"/>
          </p:nvPr>
        </p:nvSpPr>
        <p:spPr>
          <a:xfrm>
            <a:off x="471612" y="27856"/>
            <a:ext cx="8229600" cy="1143000"/>
          </a:xfrm>
        </p:spPr>
        <p:txBody>
          <a:bodyPr/>
          <a:lstStyle/>
          <a:p>
            <a:pPr marL="571500" indent="-571500">
              <a:buBlip>
                <a:blip r:embed="rId2"/>
              </a:buBlip>
            </a:pPr>
            <a:r>
              <a:rPr lang="zh-CN" altLang="zh-CN" b="1" dirty="0">
                <a:solidFill>
                  <a:srgbClr val="000000"/>
                </a:solidFill>
                <a:latin typeface="Arial" panose="020B0604020202020204" pitchFamily="34" charset="0"/>
                <a:ea typeface="PingFang SC" panose="020B0400000000000000" pitchFamily="34" charset="-122"/>
              </a:rPr>
              <a:t>The Darwin Experiments</a:t>
            </a:r>
            <a:endParaRPr kumimoji="1" lang="zh-CN" altLang="en-US" dirty="0"/>
          </a:p>
        </p:txBody>
      </p:sp>
      <p:sp>
        <p:nvSpPr>
          <p:cNvPr id="3" name="内容占位符 2">
            <a:extLst>
              <a:ext uri="{FF2B5EF4-FFF2-40B4-BE49-F238E27FC236}">
                <a16:creationId xmlns:a16="http://schemas.microsoft.com/office/drawing/2014/main" id="{CE0C5D9F-E613-0047-A5B2-718F9FB9092C}"/>
              </a:ext>
            </a:extLst>
          </p:cNvPr>
          <p:cNvSpPr>
            <a:spLocks noGrp="1"/>
          </p:cNvSpPr>
          <p:nvPr>
            <p:ph idx="1"/>
          </p:nvPr>
        </p:nvSpPr>
        <p:spPr>
          <a:xfrm>
            <a:off x="251520" y="1170856"/>
            <a:ext cx="8799388" cy="5570512"/>
          </a:xfrm>
        </p:spPr>
        <p:txBody>
          <a:bodyPr>
            <a:noAutofit/>
          </a:bodyPr>
          <a:lstStyle/>
          <a:p>
            <a:pPr marL="0" lvl="0" indent="0" eaLnBrk="0" fontAlgn="base" hangingPunct="0">
              <a:spcBef>
                <a:spcPct val="0"/>
              </a:spcBef>
              <a:spcAft>
                <a:spcPct val="0"/>
              </a:spcAft>
              <a:buNone/>
            </a:pPr>
            <a:r>
              <a:rPr lang="zh-CN" altLang="zh-CN" sz="1800" dirty="0">
                <a:solidFill>
                  <a:srgbClr val="000000"/>
                </a:solidFill>
                <a:latin typeface="Arial" panose="020B0604020202020204" pitchFamily="34" charset="0"/>
                <a:ea typeface="PingFang SC" panose="020B0400000000000000" pitchFamily="34" charset="-122"/>
              </a:rPr>
              <a:t>Charles Darwin and his son Francis discovered (in 1880) that the phototropic stimulus is detected at the tip of the plant.</a:t>
            </a:r>
            <a:endParaRPr lang="zh-CN" altLang="zh-CN" sz="1800" dirty="0">
              <a:latin typeface="Arial" panose="020B0604020202020204" pitchFamily="34" charset="0"/>
            </a:endParaRPr>
          </a:p>
          <a:p>
            <a:pPr marL="0" lvl="0" indent="0" eaLnBrk="0" fontAlgn="base" hangingPunct="0">
              <a:spcBef>
                <a:spcPct val="0"/>
              </a:spcBef>
              <a:spcAft>
                <a:spcPct val="0"/>
              </a:spcAft>
              <a:buNone/>
            </a:pPr>
            <a:r>
              <a:rPr lang="zh-CN" altLang="zh-CN" sz="1800" dirty="0">
                <a:solidFill>
                  <a:srgbClr val="000000"/>
                </a:solidFill>
                <a:latin typeface="Arial" panose="020B0604020202020204" pitchFamily="34" charset="0"/>
                <a:ea typeface="PingFang SC" panose="020B0400000000000000" pitchFamily="34" charset="-122"/>
              </a:rPr>
              <a:t>The Darwins used grass seedlings for some of their experiments. When grass seeds germinate, the primary leaf pierces the seed coverings and the soil while protected by the </a:t>
            </a:r>
            <a:r>
              <a:rPr lang="zh-CN" altLang="zh-CN" sz="1800" b="1" dirty="0">
                <a:solidFill>
                  <a:srgbClr val="000000"/>
                </a:solidFill>
                <a:latin typeface="Arial" panose="020B0604020202020204" pitchFamily="34" charset="0"/>
                <a:ea typeface="PingFang SC" panose="020B0400000000000000" pitchFamily="34" charset="-122"/>
              </a:rPr>
              <a:t>coleoptile</a:t>
            </a:r>
            <a:r>
              <a:rPr lang="zh-CN" altLang="zh-CN" sz="1800" dirty="0">
                <a:solidFill>
                  <a:srgbClr val="000000"/>
                </a:solidFill>
                <a:latin typeface="Arial" panose="020B0604020202020204" pitchFamily="34" charset="0"/>
                <a:ea typeface="PingFang SC" panose="020B0400000000000000" pitchFamily="34" charset="-122"/>
              </a:rPr>
              <a:t>, a hollow, cylindrical sheath that surrounds it. Once the seedling has grown above the surface, the coleoptile stops growing and the primary leaf pierces it.</a:t>
            </a:r>
            <a:endParaRPr lang="zh-CN" altLang="zh-CN" sz="1800" dirty="0">
              <a:latin typeface="Arial" panose="020B0604020202020204" pitchFamily="34" charset="0"/>
            </a:endParaRPr>
          </a:p>
          <a:p>
            <a:pPr marL="0" lvl="0" indent="0" eaLnBrk="0" fontAlgn="base" hangingPunct="0">
              <a:spcBef>
                <a:spcPct val="0"/>
              </a:spcBef>
              <a:spcAft>
                <a:spcPct val="0"/>
              </a:spcAft>
              <a:buNone/>
            </a:pPr>
            <a:r>
              <a:rPr lang="zh-CN" altLang="zh-CN" sz="1800" dirty="0">
                <a:solidFill>
                  <a:srgbClr val="000000"/>
                </a:solidFill>
                <a:latin typeface="Arial" panose="020B0604020202020204" pitchFamily="34" charset="0"/>
                <a:ea typeface="PingFang SC" panose="020B0400000000000000" pitchFamily="34" charset="-122"/>
              </a:rPr>
              <a:t>The Darwins found that </a:t>
            </a:r>
            <a:r>
              <a:rPr lang="zh-CN" altLang="zh-CN" sz="1800" b="1" dirty="0">
                <a:solidFill>
                  <a:srgbClr val="000000"/>
                </a:solidFill>
                <a:latin typeface="Arial" panose="020B0604020202020204" pitchFamily="34" charset="0"/>
                <a:ea typeface="PingFang SC" panose="020B0400000000000000" pitchFamily="34" charset="-122"/>
              </a:rPr>
              <a:t>the tip of the coleoptile was necessary for phototropism </a:t>
            </a:r>
            <a:r>
              <a:rPr lang="zh-CN" altLang="zh-CN" sz="1800" dirty="0">
                <a:solidFill>
                  <a:srgbClr val="000000"/>
                </a:solidFill>
                <a:latin typeface="Arial" panose="020B0604020202020204" pitchFamily="34" charset="0"/>
                <a:ea typeface="PingFang SC" panose="020B0400000000000000" pitchFamily="34" charset="-122"/>
              </a:rPr>
              <a:t>but that </a:t>
            </a:r>
            <a:r>
              <a:rPr lang="zh-CN" altLang="zh-CN" sz="1800" b="1" dirty="0">
                <a:solidFill>
                  <a:srgbClr val="000000"/>
                </a:solidFill>
                <a:latin typeface="Arial" panose="020B0604020202020204" pitchFamily="34" charset="0"/>
                <a:ea typeface="PingFang SC" panose="020B0400000000000000" pitchFamily="34" charset="-122"/>
              </a:rPr>
              <a:t>the bending takes place in the region below the tip</a:t>
            </a:r>
            <a:r>
              <a:rPr lang="zh-CN" altLang="zh-CN" sz="1800" dirty="0">
                <a:solidFill>
                  <a:srgbClr val="000000"/>
                </a:solidFill>
                <a:latin typeface="Arial" panose="020B0604020202020204" pitchFamily="34" charset="0"/>
                <a:ea typeface="PingFang SC" panose="020B0400000000000000" pitchFamily="34" charset="-122"/>
              </a:rPr>
              <a:t>.</a:t>
            </a:r>
            <a:br>
              <a:rPr lang="zh-CN" altLang="zh-CN" sz="1800" dirty="0">
                <a:solidFill>
                  <a:srgbClr val="000000"/>
                </a:solidFill>
                <a:latin typeface="Arial" panose="020B0604020202020204" pitchFamily="34" charset="0"/>
                <a:ea typeface="PingFang SC" panose="020B0400000000000000" pitchFamily="34" charset="-122"/>
              </a:rPr>
            </a:br>
            <a:r>
              <a:rPr lang="zh-CN" altLang="zh-CN" sz="1800" dirty="0">
                <a:latin typeface="Arial" panose="020B0604020202020204" pitchFamily="34" charset="0"/>
              </a:rPr>
              <a:t> </a:t>
            </a:r>
          </a:p>
          <a:p>
            <a:pPr marL="0" lvl="0" indent="0" eaLnBrk="0" fontAlgn="base" hangingPunct="0">
              <a:spcBef>
                <a:spcPct val="0"/>
              </a:spcBef>
              <a:spcAft>
                <a:spcPct val="0"/>
              </a:spcAft>
              <a:buNone/>
            </a:pPr>
            <a:r>
              <a:rPr lang="zh-CN" altLang="zh-CN" sz="1800" dirty="0">
                <a:solidFill>
                  <a:srgbClr val="000000"/>
                </a:solidFill>
                <a:latin typeface="Arial" panose="020B0604020202020204" pitchFamily="34" charset="0"/>
                <a:ea typeface="PingFang SC" panose="020B0400000000000000" pitchFamily="34" charset="-122"/>
              </a:rPr>
              <a:t>If they placed an opaque cover over the tip, phototropism failed to occur even though the rest of the coleoptile was illuminated from one side.</a:t>
            </a:r>
            <a:endParaRPr lang="zh-CN" altLang="zh-CN" sz="1800" dirty="0">
              <a:latin typeface="Arial" panose="020B0604020202020204" pitchFamily="34" charset="0"/>
            </a:endParaRPr>
          </a:p>
          <a:p>
            <a:pPr marL="0" lvl="0" indent="0" eaLnBrk="0" fontAlgn="base" hangingPunct="0">
              <a:spcBef>
                <a:spcPct val="0"/>
              </a:spcBef>
              <a:spcAft>
                <a:spcPct val="0"/>
              </a:spcAft>
              <a:buNone/>
            </a:pPr>
            <a:r>
              <a:rPr lang="zh-CN" altLang="zh-CN" sz="1800" dirty="0">
                <a:solidFill>
                  <a:srgbClr val="000000"/>
                </a:solidFill>
                <a:latin typeface="Arial" panose="020B0604020202020204" pitchFamily="34" charset="0"/>
                <a:ea typeface="PingFang SC" panose="020B0400000000000000" pitchFamily="34" charset="-122"/>
              </a:rPr>
              <a:t>However, when they buried the plant in fine black sand so that only its tip was exposed, there was no interference with the tropism — the buried coleoptile bent in the direction of the light.</a:t>
            </a:r>
          </a:p>
          <a:p>
            <a:pPr marL="0" lvl="0" indent="0" eaLnBrk="0" fontAlgn="base" hangingPunct="0">
              <a:spcBef>
                <a:spcPct val="0"/>
              </a:spcBef>
              <a:spcAft>
                <a:spcPct val="0"/>
              </a:spcAft>
              <a:buNone/>
            </a:pPr>
            <a:r>
              <a:rPr lang="zh-CN" altLang="zh-CN" sz="1800" dirty="0">
                <a:solidFill>
                  <a:srgbClr val="000000"/>
                </a:solidFill>
                <a:latin typeface="Arial" panose="020B0604020202020204" pitchFamily="34" charset="0"/>
                <a:ea typeface="PingFang SC" panose="020B0400000000000000" pitchFamily="34" charset="-122"/>
              </a:rPr>
              <a:t>From these experiments, it seemed clear that</a:t>
            </a:r>
            <a:endParaRPr lang="zh-CN" altLang="zh-CN" sz="1800" dirty="0">
              <a:latin typeface="Arial" panose="020B0604020202020204" pitchFamily="34" charset="0"/>
            </a:endParaRPr>
          </a:p>
          <a:p>
            <a:pPr marL="0" lvl="0" indent="0" eaLnBrk="0" fontAlgn="base" hangingPunct="0">
              <a:spcBef>
                <a:spcPct val="0"/>
              </a:spcBef>
              <a:spcAft>
                <a:spcPct val="0"/>
              </a:spcAft>
              <a:buFontTx/>
              <a:buChar char="•"/>
            </a:pPr>
            <a:r>
              <a:rPr lang="zh-CN" altLang="zh-CN" sz="1800" b="1" dirty="0">
                <a:solidFill>
                  <a:srgbClr val="000000"/>
                </a:solidFill>
                <a:latin typeface="Arial" panose="020B0604020202020204" pitchFamily="34" charset="0"/>
                <a:ea typeface="PingFang SC" panose="020B0400000000000000" pitchFamily="34" charset="-122"/>
              </a:rPr>
              <a:t>the stimulus (light) was detected at one location (the tip)</a:t>
            </a:r>
          </a:p>
          <a:p>
            <a:pPr marL="0" lvl="0" indent="0" eaLnBrk="0" fontAlgn="base" hangingPunct="0">
              <a:spcBef>
                <a:spcPct val="0"/>
              </a:spcBef>
              <a:spcAft>
                <a:spcPct val="0"/>
              </a:spcAft>
              <a:buFontTx/>
              <a:buChar char="•"/>
            </a:pPr>
            <a:r>
              <a:rPr lang="zh-CN" altLang="zh-CN" sz="1800" b="1" dirty="0">
                <a:solidFill>
                  <a:srgbClr val="000000"/>
                </a:solidFill>
                <a:latin typeface="Arial" panose="020B0604020202020204" pitchFamily="34" charset="0"/>
                <a:ea typeface="PingFang SC" panose="020B0400000000000000" pitchFamily="34" charset="-122"/>
              </a:rPr>
              <a:t>the response (bending) was carried out at another (the region of elongation)</a:t>
            </a:r>
            <a:r>
              <a:rPr lang="zh-CN" altLang="zh-CN" sz="1800" dirty="0">
                <a:solidFill>
                  <a:srgbClr val="000000"/>
                </a:solidFill>
                <a:latin typeface="Arial" panose="020B0604020202020204" pitchFamily="34" charset="0"/>
                <a:ea typeface="PingFang SC" panose="020B0400000000000000" pitchFamily="34" charset="-122"/>
              </a:rPr>
              <a:t>.</a:t>
            </a:r>
          </a:p>
          <a:p>
            <a:pPr marL="0" lvl="0" indent="0" eaLnBrk="0" fontAlgn="base" hangingPunct="0">
              <a:spcBef>
                <a:spcPct val="0"/>
              </a:spcBef>
              <a:spcAft>
                <a:spcPct val="0"/>
              </a:spcAft>
              <a:buNone/>
            </a:pPr>
            <a:r>
              <a:rPr lang="zh-CN" altLang="zh-CN" sz="1800" dirty="0">
                <a:solidFill>
                  <a:srgbClr val="000000"/>
                </a:solidFill>
                <a:latin typeface="Arial" panose="020B0604020202020204" pitchFamily="34" charset="0"/>
                <a:ea typeface="PingFang SC" panose="020B0400000000000000" pitchFamily="34" charset="-122"/>
              </a:rPr>
              <a:t>This implied that the tip was, in some way, </a:t>
            </a:r>
            <a:r>
              <a:rPr lang="zh-CN" altLang="zh-CN" sz="1800" b="1" dirty="0">
                <a:solidFill>
                  <a:srgbClr val="000000"/>
                </a:solidFill>
                <a:latin typeface="Arial" panose="020B0604020202020204" pitchFamily="34" charset="0"/>
                <a:ea typeface="PingFang SC" panose="020B0400000000000000" pitchFamily="34" charset="-122"/>
              </a:rPr>
              <a:t>communicating</a:t>
            </a:r>
            <a:r>
              <a:rPr lang="zh-CN" altLang="zh-CN" sz="1800" dirty="0">
                <a:solidFill>
                  <a:srgbClr val="000000"/>
                </a:solidFill>
                <a:latin typeface="Arial" panose="020B0604020202020204" pitchFamily="34" charset="0"/>
                <a:ea typeface="PingFang SC" panose="020B0400000000000000" pitchFamily="34" charset="-122"/>
              </a:rPr>
              <a:t> with the cells in the region of elongation.</a:t>
            </a:r>
            <a:endParaRPr lang="zh-CN" altLang="zh-CN" sz="1800" dirty="0">
              <a:latin typeface="Arial" panose="020B0604020202020204" pitchFamily="34" charset="0"/>
            </a:endParaRPr>
          </a:p>
        </p:txBody>
      </p:sp>
      <p:sp>
        <p:nvSpPr>
          <p:cNvPr id="5" name="AutoShape 2" descr="https://www.biology-pages.info/C/coleoptile.gif">
            <a:extLst>
              <a:ext uri="{FF2B5EF4-FFF2-40B4-BE49-F238E27FC236}">
                <a16:creationId xmlns:a16="http://schemas.microsoft.com/office/drawing/2014/main" id="{368EA18B-E87E-AE40-8AE4-94E7444DF4FD}"/>
              </a:ext>
            </a:extLst>
          </p:cNvPr>
          <p:cNvSpPr>
            <a:spLocks noChangeAspect="1" noChangeArrowheads="1"/>
          </p:cNvSpPr>
          <p:nvPr/>
        </p:nvSpPr>
        <p:spPr bwMode="auto">
          <a:xfrm>
            <a:off x="92075" y="-1479550"/>
            <a:ext cx="3035300" cy="2794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43833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B544A-8704-1643-860F-91FAC4A3D684}"/>
              </a:ext>
            </a:extLst>
          </p:cNvPr>
          <p:cNvSpPr>
            <a:spLocks noGrp="1"/>
          </p:cNvSpPr>
          <p:nvPr>
            <p:ph type="title"/>
          </p:nvPr>
        </p:nvSpPr>
        <p:spPr/>
        <p:txBody>
          <a:bodyPr>
            <a:normAutofit fontScale="90000"/>
          </a:bodyPr>
          <a:lstStyle/>
          <a:p>
            <a:pPr marL="571500" indent="-571500">
              <a:buBlip>
                <a:blip r:embed="rId3"/>
              </a:buBlip>
            </a:pPr>
            <a:r>
              <a:rPr lang="en-US" altLang="zh-CN" dirty="0"/>
              <a:t>Early</a:t>
            </a:r>
            <a:r>
              <a:rPr lang="zh-CN" altLang="en-US" dirty="0"/>
              <a:t> </a:t>
            </a:r>
            <a:r>
              <a:rPr lang="en-US" altLang="zh-CN" dirty="0"/>
              <a:t>experiments</a:t>
            </a:r>
            <a:r>
              <a:rPr lang="zh-CN" altLang="en-US" dirty="0"/>
              <a:t> </a:t>
            </a:r>
            <a:r>
              <a:rPr lang="en-US" altLang="zh-CN" dirty="0"/>
              <a:t>in</a:t>
            </a:r>
            <a:r>
              <a:rPr lang="zh-CN" altLang="en-US" dirty="0"/>
              <a:t> </a:t>
            </a:r>
            <a:r>
              <a:rPr lang="en-US" altLang="zh-CN" dirty="0"/>
              <a:t>auxin</a:t>
            </a:r>
            <a:r>
              <a:rPr lang="zh-CN" altLang="en-US" dirty="0"/>
              <a:t> </a:t>
            </a:r>
            <a:r>
              <a:rPr lang="en-US" altLang="zh-CN" dirty="0"/>
              <a:t>discovery</a:t>
            </a:r>
            <a:endParaRPr kumimoji="1" lang="zh-CN" altLang="en-US" dirty="0"/>
          </a:p>
        </p:txBody>
      </p:sp>
      <p:pic>
        <p:nvPicPr>
          <p:cNvPr id="4" name="图片 3">
            <a:extLst>
              <a:ext uri="{FF2B5EF4-FFF2-40B4-BE49-F238E27FC236}">
                <a16:creationId xmlns:a16="http://schemas.microsoft.com/office/drawing/2014/main" id="{3FD308AC-9F6A-2149-B4B8-50F6078AB28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2008" y="1949719"/>
            <a:ext cx="5652120" cy="4239090"/>
          </a:xfrm>
          <a:prstGeom prst="rect">
            <a:avLst/>
          </a:prstGeom>
        </p:spPr>
      </p:pic>
      <p:sp>
        <p:nvSpPr>
          <p:cNvPr id="5" name="矩形 4">
            <a:extLst>
              <a:ext uri="{FF2B5EF4-FFF2-40B4-BE49-F238E27FC236}">
                <a16:creationId xmlns:a16="http://schemas.microsoft.com/office/drawing/2014/main" id="{935EE457-D070-C44F-AD4D-C72D83C277B1}"/>
              </a:ext>
            </a:extLst>
          </p:cNvPr>
          <p:cNvSpPr/>
          <p:nvPr/>
        </p:nvSpPr>
        <p:spPr>
          <a:xfrm>
            <a:off x="5868144" y="6188809"/>
            <a:ext cx="3059832" cy="646331"/>
          </a:xfrm>
          <a:prstGeom prst="rect">
            <a:avLst/>
          </a:prstGeom>
        </p:spPr>
        <p:txBody>
          <a:bodyPr wrap="square">
            <a:spAutoFit/>
          </a:bodyPr>
          <a:lstStyle/>
          <a:p>
            <a:r>
              <a:rPr lang="zh-CN" altLang="en-US" dirty="0">
                <a:hlinkClick r:id="rId5"/>
              </a:rPr>
              <a:t>http://www.plantphys.info/plant_physiology/auxin.shtml</a:t>
            </a:r>
            <a:r>
              <a:rPr lang="zh-CN" altLang="en-US" dirty="0"/>
              <a:t> </a:t>
            </a:r>
          </a:p>
        </p:txBody>
      </p:sp>
      <p:sp>
        <p:nvSpPr>
          <p:cNvPr id="6" name="文本框 5">
            <a:extLst>
              <a:ext uri="{FF2B5EF4-FFF2-40B4-BE49-F238E27FC236}">
                <a16:creationId xmlns:a16="http://schemas.microsoft.com/office/drawing/2014/main" id="{774282CB-7D4E-DC4D-8DBF-97B784E526F5}"/>
              </a:ext>
            </a:extLst>
          </p:cNvPr>
          <p:cNvSpPr txBox="1"/>
          <p:nvPr/>
        </p:nvSpPr>
        <p:spPr>
          <a:xfrm>
            <a:off x="5840680" y="1949719"/>
            <a:ext cx="3059832" cy="2308324"/>
          </a:xfrm>
          <a:prstGeom prst="rect">
            <a:avLst/>
          </a:prstGeom>
          <a:noFill/>
        </p:spPr>
        <p:txBody>
          <a:bodyPr wrap="square" rtlCol="0">
            <a:spAutoFit/>
          </a:bodyPr>
          <a:lstStyle/>
          <a:p>
            <a:r>
              <a:rPr lang="en-US" altLang="zh-CN" dirty="0"/>
              <a:t>Paal concluded that the coleoptile's tip produces something that travels down and stimulates growth, and that light causes the accumulation of the chemical on the shaded side of the coleoptile.</a:t>
            </a:r>
            <a:endParaRPr kumimoji="1" lang="zh-CN" altLang="en-US" dirty="0"/>
          </a:p>
        </p:txBody>
      </p:sp>
    </p:spTree>
    <p:extLst>
      <p:ext uri="{BB962C8B-B14F-4D97-AF65-F5344CB8AC3E}">
        <p14:creationId xmlns:p14="http://schemas.microsoft.com/office/powerpoint/2010/main" val="36033030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FBD0BF5A998E4FBF3D7F1E0E7141BA" ma:contentTypeVersion="11" ma:contentTypeDescription="Create a new document." ma:contentTypeScope="" ma:versionID="2900167372ef891b9543ccdbe48d3a46">
  <xsd:schema xmlns:xsd="http://www.w3.org/2001/XMLSchema" xmlns:xs="http://www.w3.org/2001/XMLSchema" xmlns:p="http://schemas.microsoft.com/office/2006/metadata/properties" xmlns:ns2="638b3d8b-b976-4de6-b921-0ae678ab4705" xmlns:ns3="dae67ecd-5e24-42a2-8771-e1145e54c48e" targetNamespace="http://schemas.microsoft.com/office/2006/metadata/properties" ma:root="true" ma:fieldsID="c6d5648b3e5fdd31bca91684134b5e19" ns2:_="" ns3:_="">
    <xsd:import namespace="638b3d8b-b976-4de6-b921-0ae678ab4705"/>
    <xsd:import namespace="dae67ecd-5e24-42a2-8771-e1145e54c4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8b3d8b-b976-4de6-b921-0ae678ab47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ae67ecd-5e24-42a2-8771-e1145e54c48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29BB334-3092-455E-B17E-A903B3C2B45B}"/>
</file>

<file path=customXml/itemProps2.xml><?xml version="1.0" encoding="utf-8"?>
<ds:datastoreItem xmlns:ds="http://schemas.openxmlformats.org/officeDocument/2006/customXml" ds:itemID="{D94AB16D-633F-4CA8-AA56-A45BED2337FC}"/>
</file>

<file path=customXml/itemProps3.xml><?xml version="1.0" encoding="utf-8"?>
<ds:datastoreItem xmlns:ds="http://schemas.openxmlformats.org/officeDocument/2006/customXml" ds:itemID="{59EFD52C-8222-4716-B47E-A710516A53E2}"/>
</file>

<file path=docProps/app.xml><?xml version="1.0" encoding="utf-8"?>
<Properties xmlns="http://schemas.openxmlformats.org/officeDocument/2006/extended-properties" xmlns:vt="http://schemas.openxmlformats.org/officeDocument/2006/docPropsVTypes">
  <TotalTime>37807</TotalTime>
  <Words>2472</Words>
  <Application>Microsoft Macintosh PowerPoint</Application>
  <PresentationFormat>全屏显示(4:3)</PresentationFormat>
  <Paragraphs>165</Paragraphs>
  <Slides>29</Slides>
  <Notes>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29</vt:i4>
      </vt:variant>
    </vt:vector>
  </HeadingPairs>
  <TitlesOfParts>
    <vt:vector size="35" baseType="lpstr">
      <vt:lpstr>等线</vt:lpstr>
      <vt:lpstr>Arial</vt:lpstr>
      <vt:lpstr>Calibri</vt:lpstr>
      <vt:lpstr>Times New Roman</vt:lpstr>
      <vt:lpstr>Wingdings</vt:lpstr>
      <vt:lpstr>Office Theme</vt:lpstr>
      <vt:lpstr>Coordination in plants</vt:lpstr>
      <vt:lpstr>Plant movement</vt:lpstr>
      <vt:lpstr>Plant movement</vt:lpstr>
      <vt:lpstr>How is the movement of leaves of the sensitive plant different from the movement of a shoot towards light?</vt:lpstr>
      <vt:lpstr>Tropisms</vt:lpstr>
      <vt:lpstr>Early experiments in auxin discovery</vt:lpstr>
      <vt:lpstr>PowerPoint 演示文稿</vt:lpstr>
      <vt:lpstr>The Darwin Experiments</vt:lpstr>
      <vt:lpstr>Early experiments in auxin discovery</vt:lpstr>
      <vt:lpstr>PowerPoint 演示文稿</vt:lpstr>
      <vt:lpstr>Phototropism</vt:lpstr>
      <vt:lpstr>Phototropism</vt:lpstr>
      <vt:lpstr>PowerPoint 演示文稿</vt:lpstr>
      <vt:lpstr>Geotropism</vt:lpstr>
      <vt:lpstr>PowerPoint 演示文稿</vt:lpstr>
      <vt:lpstr>Geotropism</vt:lpstr>
      <vt:lpstr>Geotropism</vt:lpstr>
      <vt:lpstr>PowerPoint 演示文稿</vt:lpstr>
      <vt:lpstr>Auxin</vt:lpstr>
      <vt:lpstr>Plant hormones</vt:lpstr>
      <vt:lpstr>Weed control</vt:lpstr>
      <vt:lpstr>Weedkillers</vt:lpstr>
      <vt:lpstr>Weedkillers</vt:lpstr>
      <vt:lpstr>Weedkillers</vt:lpstr>
      <vt:lpstr>Etiolation</vt:lpstr>
      <vt:lpstr>Quick quiz</vt:lpstr>
      <vt:lpstr>Research task (Individual work)</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Growth</dc:title>
  <dc:creator>c.curtis</dc:creator>
  <cp:lastModifiedBy>柴 文婷</cp:lastModifiedBy>
  <cp:revision>131</cp:revision>
  <dcterms:created xsi:type="dcterms:W3CDTF">2013-03-04T06:56:16Z</dcterms:created>
  <dcterms:modified xsi:type="dcterms:W3CDTF">2020-10-14T15:15:14Z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0x01010002FBD0BF5A998E4FBF3D7F1E0E7141BA</vt:lpwstr>
  </property>
</Properties>
</file>